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3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9" name="Shape 1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0" name="Shape 14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6" name="Shape 1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3" name="Shape 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4" name="Shape 15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1" name="Shape 1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2" name="Shape 1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3" name="Shape 17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2" name="Shape 1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3" name="Shape 18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0" name="Shape 1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1" name="Shape 19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6" name="Shape 1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7" name="Shape 19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2" name="Shape 2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3" name="Shape 20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0" name="Shape 2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1" name="Shape 21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6" name="Shape 2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7" name="Shape 21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8" name="Shape 21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2" name="Shape 2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3" name="Shape 22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24" name="Shape 22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8" name="Shape 2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9" name="Shape 22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30" name="Shape 2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0" x="0"/>
            <a:ext cy="3518399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0" name="Shape 10"/>
          <p:cNvCxnSpPr/>
          <p:nvPr/>
        </p:nvCxnSpPr>
        <p:spPr>
          <a:xfrm>
            <a:off y="3496604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1" name="Shape 11"/>
          <p:cNvSpPr txBox="1"/>
          <p:nvPr>
            <p:ph type="ctrTitle"/>
          </p:nvPr>
        </p:nvSpPr>
        <p:spPr>
          <a:xfrm>
            <a:off y="1867781" x="685800"/>
            <a:ext cy="1648800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y="3627026" x="685800"/>
            <a:ext cy="774300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4" name="Shape 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" name="Shape 15"/>
          <p:cNvSpPr/>
          <p:nvPr/>
        </p:nvSpPr>
        <p:spPr>
          <a:xfrm>
            <a:off y="0" x="0"/>
            <a:ext cy="1149900" cx="91440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6" name="Shape 16"/>
          <p:cNvCxnSpPr/>
          <p:nvPr/>
        </p:nvCxnSpPr>
        <p:spPr>
          <a:xfrm>
            <a:off y="1127875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7" name="Shape 1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" name="Shape 21"/>
          <p:cNvSpPr/>
          <p:nvPr/>
        </p:nvSpPr>
        <p:spPr>
          <a:xfrm>
            <a:off y="0" x="0"/>
            <a:ext cy="11499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22" name="Shape 22"/>
          <p:cNvCxnSpPr/>
          <p:nvPr/>
        </p:nvCxnSpPr>
        <p:spPr>
          <a:xfrm>
            <a:off y="1127875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3" name="Shape 2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/>
          <p:nvPr/>
        </p:nvSpPr>
        <p:spPr>
          <a:xfrm>
            <a:off y="0" x="0"/>
            <a:ext cy="1149900" cx="91440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29" name="Shape 29"/>
          <p:cNvCxnSpPr/>
          <p:nvPr/>
        </p:nvCxnSpPr>
        <p:spPr>
          <a:xfrm>
            <a:off y="1127875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0" name="Shape 3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1800">
                <a:solidFill>
                  <a:schemeClr val="dk2"/>
                </a:solidFill>
              </a:defRPr>
            </a:lvl1pPr>
          </a:lstStyle>
          <a:p/>
        </p:txBody>
      </p:sp>
      <p:sp>
        <p:nvSpPr>
          <p:cNvPr id="34" name="Shape 34"/>
          <p:cNvSpPr/>
          <p:nvPr/>
        </p:nvSpPr>
        <p:spPr>
          <a:xfrm>
            <a:off y="0" x="4274"/>
            <a:ext cy="4406399" cx="91440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35" name="Shape 35"/>
          <p:cNvCxnSpPr/>
          <p:nvPr/>
        </p:nvCxnSpPr>
        <p:spPr>
          <a:xfrm>
            <a:off y="4384371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6" name="Shape 36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bg>
      <p:bgPr>
        <a:solidFill>
          <a:schemeClr val="dk2"/>
        </a:solidFill>
      </p:bgPr>
    </p:bg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jp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jpg" Type="http://schemas.openxmlformats.org/officeDocument/2006/relationships/image" Id="rId4"/><Relationship Target="../media/image03.jp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jpg" Type="http://schemas.openxmlformats.org/officeDocument/2006/relationships/image" Id="rId4"/><Relationship Target="../media/image02.jp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jpg" Type="http://schemas.openxmlformats.org/officeDocument/2006/relationships/image" Id="rId4"/><Relationship Target="../media/image05.png" Type="http://schemas.openxmlformats.org/officeDocument/2006/relationships/image" Id="rId3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 txBox="1"/>
          <p:nvPr>
            <p:ph type="ctrTitle"/>
          </p:nvPr>
        </p:nvSpPr>
        <p:spPr>
          <a:xfrm>
            <a:off y="359675" x="468475"/>
            <a:ext cy="2324999" cx="83309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4200" lang="en"/>
              <a:t>Modeling Different Substrate Rate Constant Values on Nitrogen Metabolism for </a:t>
            </a:r>
            <a:r>
              <a:rPr sz="4200" lang="en" i="1"/>
              <a:t>S. Cerevisae</a:t>
            </a:r>
          </a:p>
        </p:txBody>
      </p:sp>
      <p:sp>
        <p:nvSpPr>
          <p:cNvPr id="41" name="Shape 41"/>
          <p:cNvSpPr txBox="1"/>
          <p:nvPr>
            <p:ph idx="1" type="subTitle"/>
          </p:nvPr>
        </p:nvSpPr>
        <p:spPr>
          <a:xfrm>
            <a:off y="2684675" x="1600675"/>
            <a:ext cy="774300" cx="6066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1" lang="en">
                <a:solidFill>
                  <a:schemeClr val="lt1"/>
                </a:solidFill>
              </a:rPr>
              <a:t>Alyssa Gomes and Tessa Morris</a:t>
            </a:r>
          </a:p>
        </p:txBody>
      </p:sp>
      <p:sp>
        <p:nvSpPr>
          <p:cNvPr id="42" name="Shape 42"/>
          <p:cNvSpPr txBox="1"/>
          <p:nvPr/>
        </p:nvSpPr>
        <p:spPr>
          <a:xfrm>
            <a:off y="3565125" x="1145550"/>
            <a:ext cy="1159799" cx="6852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sz="2400" lang="en">
                <a:solidFill>
                  <a:schemeClr val="dk1"/>
                </a:solidFill>
              </a:rPr>
              <a:t>Department of Biology</a:t>
            </a:r>
          </a:p>
          <a:p>
            <a:pPr algn="ctr" rtl="0">
              <a:spcBef>
                <a:spcPts val="0"/>
              </a:spcBef>
              <a:buNone/>
            </a:pPr>
            <a:r>
              <a:rPr sz="2400" lang="en"/>
              <a:t>Department of Mathematics </a:t>
            </a:r>
          </a:p>
          <a:p>
            <a:pPr algn="ctr" rtl="0">
              <a:spcBef>
                <a:spcPts val="0"/>
              </a:spcBef>
              <a:buNone/>
            </a:pPr>
            <a:r>
              <a:rPr sz="2400" lang="en"/>
              <a:t>Loyola Marymount University </a:t>
            </a:r>
          </a:p>
          <a:p>
            <a:pPr algn="ctr">
              <a:spcBef>
                <a:spcPts val="0"/>
              </a:spcBef>
              <a:buNone/>
            </a:pPr>
            <a:r>
              <a:rPr sz="2400" lang="en"/>
              <a:t>March 5, 2015 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y="31355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System of Equations for Modeling </a:t>
            </a:r>
            <a:r>
              <a:rPr lang="en" i="1"/>
              <a:t>S. cerevisiae</a:t>
            </a: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We used this system of equations</a:t>
            </a:r>
          </a:p>
          <a:p>
            <a:pPr rtl="0" indent="0" marL="457200">
              <a:spcBef>
                <a:spcPts val="0"/>
              </a:spcBef>
              <a:buNone/>
            </a:pPr>
            <a:r>
              <a:rPr sz="2400" lang="en"/>
              <a:t>to model the rates of change in</a:t>
            </a:r>
          </a:p>
          <a:p>
            <a:pPr rtl="0" lvl="0" indent="0" marL="457200">
              <a:spcBef>
                <a:spcPts val="0"/>
              </a:spcBef>
              <a:buNone/>
            </a:pPr>
            <a:r>
              <a:rPr sz="2400" lang="en"/>
              <a:t>a, b, c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a=α-ketoglutarate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b=glutamate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c=glutamine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The initial concentrations of  a, b, c remained constant, which allows us to determine how initial rates affect overall growth in the model</a:t>
            </a:r>
          </a:p>
        </p:txBody>
      </p:sp>
      <p:pic>
        <p:nvPicPr>
          <p:cNvPr id="132" name="Shape 1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442550" x="5600700"/>
            <a:ext cy="2127650" cx="311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Objective is to answer: How does changing the rate constant values impact the rate of growth of </a:t>
            </a:r>
            <a:r>
              <a:rPr lang="en" i="1">
                <a:solidFill>
                  <a:srgbClr val="CCCCCC"/>
                </a:solidFill>
              </a:rPr>
              <a:t>S. cerevisiae</a:t>
            </a:r>
            <a:r>
              <a:rPr lang="en">
                <a:solidFill>
                  <a:srgbClr val="CCCCCC"/>
                </a:solidFill>
              </a:rPr>
              <a:t>?</a:t>
            </a:r>
          </a:p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Background on Nitrogen Metabolism </a:t>
            </a:r>
          </a:p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Overview of chemical reaction 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System of equations </a:t>
            </a:r>
          </a:p>
          <a:p>
            <a:pPr rtl="0" lvl="0" indent="-4191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000000"/>
                </a:solidFill>
              </a:rPr>
              <a:t>Overview of model </a:t>
            </a:r>
          </a:p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Implications 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Parameters</a:t>
            </a:r>
          </a:p>
        </p:txBody>
      </p:sp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 t="32450" b="57491" r="61666" l="30513"/>
          <a:stretch/>
        </p:blipFill>
        <p:spPr>
          <a:xfrm>
            <a:off y="1528412" x="621325"/>
            <a:ext cy="2111775" cx="2919076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Shape 145"/>
          <p:cNvSpPr txBox="1"/>
          <p:nvPr>
            <p:ph idx="1" type="body"/>
          </p:nvPr>
        </p:nvSpPr>
        <p:spPr>
          <a:xfrm>
            <a:off y="1560687" x="4003425"/>
            <a:ext cy="2047199" cx="45369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sz="2000" lang="en"/>
              <a:t>initial time</a:t>
            </a:r>
          </a:p>
          <a:p>
            <a:pPr rtl="0">
              <a:spcBef>
                <a:spcPts val="0"/>
              </a:spcBef>
              <a:buNone/>
            </a:pPr>
            <a:r>
              <a:rPr sz="2000" lang="en"/>
              <a:t>final time</a:t>
            </a:r>
          </a:p>
          <a:p>
            <a:pPr rtl="0">
              <a:spcBef>
                <a:spcPts val="0"/>
              </a:spcBef>
              <a:buNone/>
            </a:pPr>
            <a:r>
              <a:rPr sz="2000" lang="en"/>
              <a:t>initial concentration of α-ketoglutarate</a:t>
            </a:r>
          </a:p>
          <a:p>
            <a:pPr rtl="0">
              <a:spcBef>
                <a:spcPts val="0"/>
              </a:spcBef>
              <a:buNone/>
            </a:pPr>
            <a:r>
              <a:rPr sz="2000" lang="en"/>
              <a:t>initial concentration of glutamate </a:t>
            </a:r>
          </a:p>
          <a:p>
            <a:pPr rtl="0">
              <a:spcBef>
                <a:spcPts val="0"/>
              </a:spcBef>
              <a:buNone/>
            </a:pPr>
            <a:r>
              <a:rPr sz="2000" lang="en"/>
              <a:t>initial concentration of glutamine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2000"/>
          </a:p>
          <a:p>
            <a:pPr>
              <a:spcBef>
                <a:spcPts val="0"/>
              </a:spcBef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Rate Constants </a:t>
            </a:r>
          </a:p>
        </p:txBody>
      </p:sp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 t="43952" b="45989" r="62106" l="30073"/>
          <a:stretch/>
        </p:blipFill>
        <p:spPr>
          <a:xfrm>
            <a:off y="1528400" x="199275"/>
            <a:ext cy="2111775" cx="2919076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Shape 152"/>
          <p:cNvSpPr txBox="1"/>
          <p:nvPr>
            <p:ph idx="1" type="body"/>
          </p:nvPr>
        </p:nvSpPr>
        <p:spPr>
          <a:xfrm>
            <a:off y="1170975" x="2250675"/>
            <a:ext cy="3553499" cx="6354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We varied the value of the rate constants r</a:t>
            </a:r>
            <a:r>
              <a:rPr baseline="-25000" sz="2400" lang="en"/>
              <a:t>2</a:t>
            </a:r>
            <a:r>
              <a:rPr sz="2400" lang="en"/>
              <a:t> and r</a:t>
            </a:r>
            <a:r>
              <a:rPr baseline="-25000" sz="2400" lang="en"/>
              <a:t>3 </a:t>
            </a:r>
            <a:r>
              <a:rPr sz="2400" lang="en"/>
              <a:t>, which are the rate constants for producing glutamate using α-ketoglutarate and glutamine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We compared these two plots with to the original plot, which had all rate constants set to 1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This allowed us to study the effect each constant has on the overall nitrogen metabolism  </a:t>
            </a:r>
            <a:r>
              <a:rPr baseline="-25000" sz="2400" lang="en"/>
              <a:t> 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y="108825" x="287250"/>
            <a:ext cy="857400" cx="85694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Model with all Rate Constants Set to 1 </a:t>
            </a:r>
          </a:p>
        </p:txBody>
      </p:sp>
      <p:pic>
        <p:nvPicPr>
          <p:cNvPr id="158" name="Shape 1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176700" x="758025"/>
            <a:ext cy="3796424" cx="5236448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Shape 159"/>
          <p:cNvSpPr txBox="1"/>
          <p:nvPr/>
        </p:nvSpPr>
        <p:spPr>
          <a:xfrm>
            <a:off y="1347000" x="5824550"/>
            <a:ext cy="3796499" cx="3158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1</a:t>
            </a:r>
            <a:r>
              <a:rPr sz="2000" lang="en"/>
              <a:t>=1</a:t>
            </a:r>
          </a:p>
          <a:p>
            <a:pPr rt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-1</a:t>
            </a:r>
            <a:r>
              <a:rPr sz="2000" lang="en"/>
              <a:t>=1</a:t>
            </a:r>
          </a:p>
          <a:p>
            <a:pPr rt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3</a:t>
            </a:r>
            <a:r>
              <a:rPr sz="2000" lang="en"/>
              <a:t>=1</a:t>
            </a:r>
          </a:p>
          <a:p>
            <a:pPr rt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2</a:t>
            </a:r>
            <a:r>
              <a:rPr sz="2000" lang="en"/>
              <a:t>=1</a:t>
            </a:r>
          </a:p>
          <a:p>
            <a:pPr rt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-2</a:t>
            </a:r>
            <a:r>
              <a:rPr sz="2000" lang="en"/>
              <a:t>=1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2000"/>
          </a:p>
          <a:p>
            <a:pPr rt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t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/>
              <a:t>=0</a:t>
            </a:r>
          </a:p>
          <a:p>
            <a:pPr rt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t</a:t>
            </a:r>
            <a:r>
              <a:rPr baseline="-25000" sz="2000" lang="en">
                <a:solidFill>
                  <a:schemeClr val="dk1"/>
                </a:solidFill>
              </a:rPr>
              <a:t>1</a:t>
            </a:r>
            <a:r>
              <a:rPr sz="2000" lang="en"/>
              <a:t>=10</a:t>
            </a:r>
          </a:p>
          <a:p>
            <a:pPr rt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a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/>
              <a:t>=2</a:t>
            </a:r>
          </a:p>
          <a:p>
            <a:pPr rt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b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/>
              <a:t>=0.9</a:t>
            </a:r>
          </a:p>
          <a:p>
            <a:pPr rt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c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/>
              <a:t>=4.2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z="2000"/>
          </a:p>
        </p:txBody>
      </p:sp>
      <p:sp>
        <p:nvSpPr>
          <p:cNvPr id="160" name="Shape 160"/>
          <p:cNvSpPr txBox="1"/>
          <p:nvPr/>
        </p:nvSpPr>
        <p:spPr>
          <a:xfrm>
            <a:off y="1330375" x="6810550"/>
            <a:ext cy="2410199" cx="2171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hi ill contribute in five walking back to my room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Okay cool I feel like we’re pretty much done. What do you think? 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</a:t>
            </a:r>
            <a:r>
              <a:rPr baseline="-25000" lang="en"/>
              <a:t>2 </a:t>
            </a:r>
            <a:r>
              <a:rPr lang="en"/>
              <a:t>set to 4 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r>
              <a:rPr sz="2400" lang="en"/>
              <a:t>  </a:t>
            </a:r>
          </a:p>
        </p:txBody>
      </p:sp>
      <p:pic>
        <p:nvPicPr>
          <p:cNvPr id="167" name="Shape 1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200150" x="129725"/>
            <a:ext cy="3077224" cx="4102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Shape 16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192250" x="3986450"/>
            <a:ext cy="2932724" cx="404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Shape 169"/>
          <p:cNvSpPr txBox="1"/>
          <p:nvPr/>
        </p:nvSpPr>
        <p:spPr>
          <a:xfrm>
            <a:off y="4277375" x="1802300"/>
            <a:ext cy="270000" cx="7578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1800" lang="en">
                <a:solidFill>
                  <a:schemeClr val="dk1"/>
                </a:solidFill>
              </a:rPr>
              <a:t>r</a:t>
            </a:r>
            <a:r>
              <a:rPr baseline="-25000" sz="1800" lang="en">
                <a:solidFill>
                  <a:schemeClr val="dk1"/>
                </a:solidFill>
              </a:rPr>
              <a:t>2</a:t>
            </a:r>
            <a:r>
              <a:rPr sz="1800" lang="en"/>
              <a:t>=4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y="4124975" x="4961562"/>
            <a:ext cy="367200" cx="2094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1800" lang="en">
                <a:solidFill>
                  <a:schemeClr val="dk1"/>
                </a:solidFill>
              </a:rPr>
              <a:t>r</a:t>
            </a:r>
            <a:r>
              <a:rPr baseline="-25000" sz="1800" lang="en">
                <a:solidFill>
                  <a:schemeClr val="dk1"/>
                </a:solidFill>
              </a:rPr>
              <a:t>2</a:t>
            </a:r>
            <a:r>
              <a:rPr sz="1800" lang="en"/>
              <a:t>=1 (original plot)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y="1772200" x="7841725"/>
            <a:ext cy="2678699" cx="12738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1</a:t>
            </a:r>
            <a:r>
              <a:rPr sz="2000" lang="en">
                <a:solidFill>
                  <a:schemeClr val="dk1"/>
                </a:solidFill>
              </a:rPr>
              <a:t>=1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-1</a:t>
            </a:r>
            <a:r>
              <a:rPr sz="2000" lang="en">
                <a:solidFill>
                  <a:schemeClr val="dk1"/>
                </a:solidFill>
              </a:rPr>
              <a:t>=1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3</a:t>
            </a:r>
            <a:r>
              <a:rPr sz="2000" lang="en">
                <a:solidFill>
                  <a:schemeClr val="dk1"/>
                </a:solidFill>
              </a:rPr>
              <a:t>=1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2</a:t>
            </a:r>
            <a:r>
              <a:rPr sz="2000" lang="en">
                <a:solidFill>
                  <a:schemeClr val="dk1"/>
                </a:solidFill>
              </a:rPr>
              <a:t>=1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-2</a:t>
            </a:r>
            <a:r>
              <a:rPr sz="2000" lang="en">
                <a:solidFill>
                  <a:schemeClr val="dk1"/>
                </a:solidFill>
              </a:rPr>
              <a:t>=1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t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>
                <a:solidFill>
                  <a:schemeClr val="dk1"/>
                </a:solidFill>
              </a:rPr>
              <a:t>=0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t</a:t>
            </a:r>
            <a:r>
              <a:rPr baseline="-25000" sz="2000" lang="en">
                <a:solidFill>
                  <a:schemeClr val="dk1"/>
                </a:solidFill>
              </a:rPr>
              <a:t>1</a:t>
            </a:r>
            <a:r>
              <a:rPr sz="2000" lang="en">
                <a:solidFill>
                  <a:schemeClr val="dk1"/>
                </a:solidFill>
              </a:rPr>
              <a:t>=10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a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>
                <a:solidFill>
                  <a:schemeClr val="dk1"/>
                </a:solidFill>
              </a:rPr>
              <a:t>=2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b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>
                <a:solidFill>
                  <a:schemeClr val="dk1"/>
                </a:solidFill>
              </a:rPr>
              <a:t>=0.9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c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>
                <a:solidFill>
                  <a:schemeClr val="dk1"/>
                </a:solidFill>
              </a:rPr>
              <a:t>=4.2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5" name="Shape 1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</a:t>
            </a:r>
            <a:r>
              <a:rPr baseline="-25000" lang="en"/>
              <a:t>3 </a:t>
            </a:r>
            <a:r>
              <a:rPr lang="en"/>
              <a:t>set to 4 </a:t>
            </a:r>
          </a:p>
        </p:txBody>
      </p:sp>
      <p:pic>
        <p:nvPicPr>
          <p:cNvPr id="177" name="Shape 1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425073" x="53975"/>
            <a:ext cy="2975899" cx="3967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Shape 17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425075" x="3947850"/>
            <a:ext cy="2975899" cx="410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Shape 179"/>
          <p:cNvSpPr txBox="1"/>
          <p:nvPr/>
        </p:nvSpPr>
        <p:spPr>
          <a:xfrm>
            <a:off y="4495525" x="1713600"/>
            <a:ext cy="291599" cx="64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3</a:t>
            </a:r>
            <a:r>
              <a:rPr sz="2000" lang="en">
                <a:solidFill>
                  <a:schemeClr val="dk1"/>
                </a:solidFill>
              </a:rPr>
              <a:t>=4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y="4446200" x="4654675"/>
            <a:ext cy="291599" cx="2591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3</a:t>
            </a:r>
            <a:r>
              <a:rPr sz="2000" lang="en">
                <a:solidFill>
                  <a:schemeClr val="dk1"/>
                </a:solidFill>
              </a:rPr>
              <a:t>=1 (original plot)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y="1748712" x="7959325"/>
            <a:ext cy="2628600" cx="1074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1</a:t>
            </a:r>
            <a:r>
              <a:rPr sz="2000" lang="en">
                <a:solidFill>
                  <a:schemeClr val="dk1"/>
                </a:solidFill>
              </a:rPr>
              <a:t>=1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-1</a:t>
            </a:r>
            <a:r>
              <a:rPr sz="2000" lang="en">
                <a:solidFill>
                  <a:schemeClr val="dk1"/>
                </a:solidFill>
              </a:rPr>
              <a:t>=1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3</a:t>
            </a:r>
            <a:r>
              <a:rPr sz="2000" lang="en">
                <a:solidFill>
                  <a:schemeClr val="dk1"/>
                </a:solidFill>
              </a:rPr>
              <a:t>=1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2</a:t>
            </a:r>
            <a:r>
              <a:rPr sz="2000" lang="en">
                <a:solidFill>
                  <a:schemeClr val="dk1"/>
                </a:solidFill>
              </a:rPr>
              <a:t>=1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r</a:t>
            </a:r>
            <a:r>
              <a:rPr baseline="-25000" sz="2000" lang="en">
                <a:solidFill>
                  <a:schemeClr val="dk1"/>
                </a:solidFill>
              </a:rPr>
              <a:t>-2</a:t>
            </a:r>
            <a:r>
              <a:rPr sz="2000" lang="en">
                <a:solidFill>
                  <a:schemeClr val="dk1"/>
                </a:solidFill>
              </a:rPr>
              <a:t>=1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t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>
                <a:solidFill>
                  <a:schemeClr val="dk1"/>
                </a:solidFill>
              </a:rPr>
              <a:t>=0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t</a:t>
            </a:r>
            <a:r>
              <a:rPr baseline="-25000" sz="2000" lang="en">
                <a:solidFill>
                  <a:schemeClr val="dk1"/>
                </a:solidFill>
              </a:rPr>
              <a:t>1</a:t>
            </a:r>
            <a:r>
              <a:rPr sz="2000" lang="en">
                <a:solidFill>
                  <a:schemeClr val="dk1"/>
                </a:solidFill>
              </a:rPr>
              <a:t>=10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a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>
                <a:solidFill>
                  <a:schemeClr val="dk1"/>
                </a:solidFill>
              </a:rPr>
              <a:t>=2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b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>
                <a:solidFill>
                  <a:schemeClr val="dk1"/>
                </a:solidFill>
              </a:rPr>
              <a:t>=0.9</a:t>
            </a:r>
          </a:p>
          <a:p>
            <a:pPr rtl="0" lvl="0">
              <a:spcBef>
                <a:spcPts val="0"/>
              </a:spcBef>
              <a:buNone/>
            </a:pPr>
            <a:r>
              <a:rPr sz="2000" lang="en">
                <a:solidFill>
                  <a:schemeClr val="dk1"/>
                </a:solidFill>
              </a:rPr>
              <a:t>c</a:t>
            </a:r>
            <a:r>
              <a:rPr baseline="-25000" sz="2000" lang="en">
                <a:solidFill>
                  <a:schemeClr val="dk1"/>
                </a:solidFill>
              </a:rPr>
              <a:t>0</a:t>
            </a:r>
            <a:r>
              <a:rPr sz="2000" lang="en">
                <a:solidFill>
                  <a:schemeClr val="dk1"/>
                </a:solidFill>
              </a:rPr>
              <a:t>=4.2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5" name="Shape 1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6" name="Shape 18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Steady-State	</a:t>
            </a:r>
          </a:p>
        </p:txBody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064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800" lang="en"/>
              <a:t>The steady-state is obtained by setting</a:t>
            </a:r>
          </a:p>
          <a:p>
            <a:pPr rtl="0" lvl="0">
              <a:spcBef>
                <a:spcPts val="0"/>
              </a:spcBef>
              <a:buNone/>
            </a:pPr>
            <a:r>
              <a:rPr sz="2800" lang="en"/>
              <a:t>                    equal 0</a:t>
            </a:r>
          </a:p>
          <a:p>
            <a:pPr rtl="0" lvl="0" indent="-4064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800" lang="en"/>
              <a:t>For all values in              , there will always be a steady state</a:t>
            </a:r>
          </a:p>
          <a:p>
            <a:pPr rtl="0" lvl="0" indent="-4064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800" lang="en"/>
              <a:t>The system will eventually stabilize, where the concentration of each substrate or product will not increase or decrease (remain constant), thus the partial derivative for each goes to  zero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800"/>
          </a:p>
        </p:txBody>
      </p:sp>
      <p:pic>
        <p:nvPicPr>
          <p:cNvPr id="188" name="Shape 188"/>
          <p:cNvPicPr preferRelativeResize="0"/>
          <p:nvPr/>
        </p:nvPicPr>
        <p:blipFill rotWithShape="1">
          <a:blip r:embed="rId3">
            <a:alphaModFix/>
          </a:blip>
          <a:srcRect t="14407" b="57561" r="65368" l="407"/>
          <a:stretch/>
        </p:blipFill>
        <p:spPr>
          <a:xfrm>
            <a:off y="1775125" x="1024750"/>
            <a:ext cy="663325" cx="1439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Shape 189"/>
          <p:cNvPicPr preferRelativeResize="0"/>
          <p:nvPr/>
        </p:nvPicPr>
        <p:blipFill rotWithShape="1">
          <a:blip r:embed="rId3">
            <a:alphaModFix/>
          </a:blip>
          <a:srcRect t="14407" b="57561" r="65368" l="407"/>
          <a:stretch/>
        </p:blipFill>
        <p:spPr>
          <a:xfrm>
            <a:off y="2387050" x="3552125"/>
            <a:ext cy="619550" cx="13449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3" name="Shape 1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4" name="Shape 19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Objective is to answer: How does changing the rate constant values impact the rate of growth of </a:t>
            </a:r>
            <a:r>
              <a:rPr lang="en" i="1">
                <a:solidFill>
                  <a:srgbClr val="CCCCCC"/>
                </a:solidFill>
              </a:rPr>
              <a:t>S. cerevisiae</a:t>
            </a:r>
            <a:r>
              <a:rPr lang="en">
                <a:solidFill>
                  <a:srgbClr val="CCCCCC"/>
                </a:solidFill>
              </a:rPr>
              <a:t>?</a:t>
            </a:r>
          </a:p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Background on Nitrogen Metabolism </a:t>
            </a:r>
          </a:p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Overview of chemical reaction </a:t>
            </a:r>
          </a:p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System of equations </a:t>
            </a:r>
          </a:p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Overview of model </a:t>
            </a:r>
          </a:p>
          <a:p>
            <a:pPr rtl="0" lvl="0" indent="-4191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000000"/>
                </a:solidFill>
              </a:rPr>
              <a:t>Implications 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CCCCCC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9" name="Shape 1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0" name="Shape 20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Implications of this model </a:t>
            </a:r>
          </a:p>
        </p:txBody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en"/>
              <a:t>Changing the value of r</a:t>
            </a:r>
            <a:r>
              <a:rPr baseline="-25000" sz="2200" lang="en"/>
              <a:t>3</a:t>
            </a:r>
            <a:r>
              <a:rPr sz="2200" lang="en"/>
              <a:t> resulted in a system that resembled the original system in shape, but  created a more drastic increase of glutamate, and decrease in α-ketoglutarate and glutamine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200" lang="en"/>
              <a:t>r</a:t>
            </a:r>
            <a:r>
              <a:rPr baseline="-25000" sz="2200" lang="en"/>
              <a:t>3 </a:t>
            </a:r>
            <a:r>
              <a:rPr sz="2200" lang="en"/>
              <a:t> is present in all three of the equations, thus it affected all of the substrates / products 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en"/>
              <a:t>Increasing r</a:t>
            </a:r>
            <a:r>
              <a:rPr baseline="-25000" sz="2200" lang="en"/>
              <a:t>2</a:t>
            </a:r>
            <a:r>
              <a:rPr sz="2200" lang="en"/>
              <a:t> ,the rate glutamine is converted into glutamate, changes the rate at which glutamine and α-ketoglutarate decrease and glutamate increases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200" lang="en"/>
              <a:t>This implies that there will be a similar trend when changing the rate α-ketoglutarate converts into glutamate, r</a:t>
            </a:r>
            <a:r>
              <a:rPr baseline="-25000" sz="2200" lang="en"/>
              <a:t>1</a:t>
            </a:r>
          </a:p>
          <a:p>
            <a:pPr lvl="0" indent="0" marL="457200">
              <a:spcBef>
                <a:spcPts val="0"/>
              </a:spcBef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sz="2600" lang="en"/>
              <a:t>Objective is to answer: How does changing the rate constant values impact the rate of growth of </a:t>
            </a:r>
            <a:r>
              <a:rPr sz="2600" lang="en" i="1"/>
              <a:t>S. cerevisiae</a:t>
            </a:r>
            <a:r>
              <a:rPr sz="2600" lang="en"/>
              <a:t>?</a:t>
            </a:r>
          </a:p>
          <a:p>
            <a:pPr rtl="0" lvl="0" indent="-3937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sz="2600" lang="en"/>
              <a:t>Background on Nitrogen Metabolism as noted by ter. Schure </a:t>
            </a:r>
            <a:r>
              <a:rPr sz="2600" lang="en" i="1"/>
              <a:t>et al </a:t>
            </a:r>
            <a:r>
              <a:rPr sz="2600" lang="en"/>
              <a:t>(1995)</a:t>
            </a:r>
          </a:p>
          <a:p>
            <a:pPr rtl="0" lvl="0" indent="-3937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sz="2600" lang="en"/>
              <a:t>Overview of chemical reaction </a:t>
            </a:r>
          </a:p>
          <a:p>
            <a:pPr rtl="0" lvl="0" indent="-3937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sz="2600" lang="en"/>
              <a:t>System of equations </a:t>
            </a:r>
          </a:p>
          <a:p>
            <a:pPr rtl="0" lvl="0" indent="-3937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sz="2600" lang="en"/>
              <a:t>Overview of model </a:t>
            </a:r>
          </a:p>
          <a:p>
            <a:pPr rtl="0" lvl="0" indent="-3937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sz="2600" lang="en"/>
              <a:t>Implications 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Model vs. ter Schure </a:t>
            </a:r>
            <a:r>
              <a:rPr lang="en" i="1"/>
              <a:t>et al.</a:t>
            </a:r>
          </a:p>
        </p:txBody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y="4972525" x="9368000"/>
            <a:ext cy="124200" cx="1809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08" name="Shape 2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656150" x="183125"/>
            <a:ext cy="2231475" cx="499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Shape 20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587912" x="4995100"/>
            <a:ext cy="2932724" cx="404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3" name="Shape 2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4" name="Shape 2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Implications of this model	</a:t>
            </a:r>
          </a:p>
        </p:txBody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7465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300" lang="en"/>
              <a:t>Further experiments could involve modeling NADPH-GDH, NAD-GPH, GS-transferase, and gene expressions </a:t>
            </a:r>
          </a:p>
          <a:p>
            <a:pPr rtl="0" lvl="0" indent="-37465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300" lang="en"/>
              <a:t>If the ammonia concentration is the regulator, this may imply that S. cerevisiae has an ammonia sensor which could be a two-component sensing system for both glucose and ammonia</a:t>
            </a:r>
          </a:p>
          <a:p>
            <a:pPr rtl="0" lvl="0" indent="-37465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300" lang="en"/>
              <a:t>Glucose and ammonia can both be used as a carbon and nitrogen sources, both of which are the main nutrients used by </a:t>
            </a:r>
            <a:r>
              <a:rPr sz="2300" lang="en" i="1"/>
              <a:t>S. Cerevisiae </a:t>
            </a:r>
            <a:r>
              <a:rPr sz="2300" lang="en"/>
              <a:t>(ter Shure </a:t>
            </a:r>
            <a:r>
              <a:rPr sz="2300" lang="en" i="1"/>
              <a:t>Microbiology</a:t>
            </a:r>
            <a:r>
              <a:rPr sz="2300" lang="en"/>
              <a:t>)  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0" name="Shape 22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Acknowledgements	</a:t>
            </a:r>
          </a:p>
        </p:txBody>
      </p:sp>
      <p:sp>
        <p:nvSpPr>
          <p:cNvPr id="221" name="Shape 22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 special thanks to Dr. Dahlquist for the biology background necessary to model this system and Dr. Fitzpatrick for his assistance in the logistics of modeling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5" name="Shape 2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6" name="Shape 22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References	</a:t>
            </a:r>
          </a:p>
        </p:txBody>
      </p:sp>
      <p:sp>
        <p:nvSpPr>
          <p:cNvPr id="227" name="Shape 22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sz="2400" lang="en">
                <a:solidFill>
                  <a:srgbClr val="222222"/>
                </a:solidFill>
              </a:rPr>
              <a:t>ter Schure, E.G., Sillje, H.H.W., Verkleij, A.J., Boonstra, J., and Verrips, C.T. (1995) </a:t>
            </a:r>
            <a:r>
              <a:rPr sz="2400" lang="en" i="1">
                <a:solidFill>
                  <a:srgbClr val="222222"/>
                </a:solidFill>
              </a:rPr>
              <a:t>Journal of Bacteriology</a:t>
            </a:r>
            <a:r>
              <a:rPr sz="2400" lang="en">
                <a:solidFill>
                  <a:srgbClr val="222222"/>
                </a:solidFill>
              </a:rPr>
              <a:t> 177:  6672-6675.</a:t>
            </a:r>
          </a:p>
          <a:p>
            <a:pPr rtl="0">
              <a:spcBef>
                <a:spcPts val="0"/>
              </a:spcBef>
              <a:buNone/>
            </a:pPr>
            <a:r>
              <a:rPr sz="2400" lang="en"/>
              <a:t>ter Schure, E. G. Ter, H. H. W. Sillje, L. J. R. M. Raeven, J. Boonstra, A. J. Verkleij, and C. T. Verrips. "Nitrogen-regulated Transcription and Enzyme Activities in Continuous Cultures of Saccharomyces Cerevisiae." </a:t>
            </a:r>
            <a:r>
              <a:rPr sz="2400" lang="en" i="1"/>
              <a:t>Microbiology</a:t>
            </a:r>
            <a:r>
              <a:rPr sz="2400" lang="en"/>
              <a:t> (1995): 1101-108. Print.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222222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Objective is to answer: How does changing the rate constant values impact the rate of growth of </a:t>
            </a:r>
            <a:r>
              <a:rPr lang="en" i="1">
                <a:solidFill>
                  <a:srgbClr val="B7B7B7"/>
                </a:solidFill>
              </a:rPr>
              <a:t>S. cerevisiae</a:t>
            </a:r>
            <a:r>
              <a:rPr lang="en">
                <a:solidFill>
                  <a:srgbClr val="B7B7B7"/>
                </a:solidFill>
              </a:rPr>
              <a:t>?</a:t>
            </a:r>
          </a:p>
          <a:p>
            <a:pPr rtl="0" lvl="0" indent="-4191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000000"/>
                </a:solidFill>
              </a:rPr>
              <a:t>Background on Nitrogen Metabolism 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Overview of chemical reaction 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System of equations 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Overview of model 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Implications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y="205975" x="457200"/>
            <a:ext cy="857400" cx="8487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Background for Ammonia Metabolites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Yeast are used as a model organism because they have a smaller genome than humans, but are eukaryotic and display similar mechanisms to humans 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Studies by </a:t>
            </a:r>
            <a:r>
              <a:rPr sz="1800" lang="en" i="1"/>
              <a:t>The Journal of Bacteriology</a:t>
            </a:r>
            <a:r>
              <a:rPr sz="1800" lang="en"/>
              <a:t> showed ammonia concentrations matter more than flux in nitrogen biomass 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b="1" sz="1800"/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Ammonia is the preferred source of nitrogen for </a:t>
            </a:r>
            <a:r>
              <a:rPr sz="1800" lang="en" i="1"/>
              <a:t>S. cerevisiae</a:t>
            </a:r>
            <a:r>
              <a:rPr sz="1800" lang="en"/>
              <a:t> nitrogen metabolism 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By adding and removing amino groups, α-ketoglutarate, glutamate and glutamine are interconverted, based on the needs of the cell </a:t>
            </a:r>
          </a:p>
          <a:p>
            <a:pPr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From ter Schure </a:t>
            </a:r>
            <a:r>
              <a:rPr sz="1800" lang="en" i="1"/>
              <a:t>et al. </a:t>
            </a:r>
            <a:r>
              <a:rPr sz="1800" lang="en"/>
              <a:t>there is evidence to support that there glutamate plays an important role in nitrogen metabolism </a:t>
            </a:r>
          </a:p>
        </p:txBody>
      </p:sp>
      <p:pic>
        <p:nvPicPr>
          <p:cNvPr id="61" name="Shape 61"/>
          <p:cNvPicPr preferRelativeResize="0"/>
          <p:nvPr/>
        </p:nvPicPr>
        <p:blipFill rotWithShape="1">
          <a:blip r:embed="rId3">
            <a:alphaModFix/>
          </a:blip>
          <a:srcRect t="14359" b="68938" r="1421" l="509"/>
          <a:stretch/>
        </p:blipFill>
        <p:spPr>
          <a:xfrm>
            <a:off y="2741875" x="2525175"/>
            <a:ext cy="416850" cx="43516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ln w="9525" cap="flat">
            <a:solidFill>
              <a:srgbClr val="CCCCCC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Objective is to answer: How does changing the rate constant values impact the rate of growth of </a:t>
            </a:r>
            <a:r>
              <a:rPr lang="en" i="1">
                <a:solidFill>
                  <a:srgbClr val="B7B7B7"/>
                </a:solidFill>
              </a:rPr>
              <a:t>S. cerevisiae</a:t>
            </a:r>
            <a:r>
              <a:rPr lang="en">
                <a:solidFill>
                  <a:srgbClr val="B7B7B7"/>
                </a:solidFill>
              </a:rPr>
              <a:t>?</a:t>
            </a:r>
          </a:p>
          <a:p>
            <a:pPr rtl="0" lvl="0" indent="-4191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000000"/>
                </a:solidFill>
              </a:rPr>
              <a:t>Overview of chemical reaction 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System of equations 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Overview of model 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Implications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72" name="Shape 72"/>
          <p:cNvPicPr preferRelativeResize="0"/>
          <p:nvPr/>
        </p:nvPicPr>
        <p:blipFill rotWithShape="1">
          <a:blip r:embed="rId3">
            <a:alphaModFix/>
          </a:blip>
          <a:srcRect t="19859" b="16733" r="41584" l="44248"/>
          <a:stretch/>
        </p:blipFill>
        <p:spPr>
          <a:xfrm>
            <a:off y="1853375" x="4845585"/>
            <a:ext cy="1770052" cx="993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Shape 73"/>
          <p:cNvPicPr preferRelativeResize="0"/>
          <p:nvPr/>
        </p:nvPicPr>
        <p:blipFill rotWithShape="1">
          <a:blip r:embed="rId3">
            <a:alphaModFix/>
          </a:blip>
          <a:srcRect t="19859" b="16733" r="79095" l="0"/>
          <a:stretch/>
        </p:blipFill>
        <p:spPr>
          <a:xfrm>
            <a:off y="1826286" x="1596798"/>
            <a:ext cy="1770052" cx="146628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Shape 74"/>
          <p:cNvSpPr/>
          <p:nvPr/>
        </p:nvSpPr>
        <p:spPr>
          <a:xfrm>
            <a:off y="2288283" x="2655701"/>
            <a:ext cy="734700" cx="617099"/>
          </a:xfrm>
          <a:prstGeom prst="rect">
            <a:avLst/>
          </a:prstGeom>
          <a:solidFill>
            <a:schemeClr val="lt1"/>
          </a:solidFill>
          <a:ln w="19050" cap="flat">
            <a:solidFill>
              <a:schemeClr val="lt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" name="Shape 75"/>
          <p:cNvSpPr/>
          <p:nvPr/>
        </p:nvSpPr>
        <p:spPr>
          <a:xfrm>
            <a:off y="2035427" x="5553862"/>
            <a:ext cy="645600" cx="617099"/>
          </a:xfrm>
          <a:prstGeom prst="rect">
            <a:avLst/>
          </a:prstGeom>
          <a:solidFill>
            <a:schemeClr val="lt1"/>
          </a:solidFill>
          <a:ln w="19050" cap="flat">
            <a:solidFill>
              <a:schemeClr val="lt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76" name="Shape 76"/>
          <p:cNvCxnSpPr/>
          <p:nvPr/>
        </p:nvCxnSpPr>
        <p:spPr>
          <a:xfrm rot="10800000" flipH="1">
            <a:off y="2479662" x="2692762"/>
            <a:ext cy="24600" cx="2152799"/>
          </a:xfrm>
          <a:prstGeom prst="straightConnector1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77" name="Shape 77"/>
          <p:cNvCxnSpPr/>
          <p:nvPr/>
        </p:nvCxnSpPr>
        <p:spPr>
          <a:xfrm flipH="1">
            <a:off y="2680911" x="2692901"/>
            <a:ext cy="6000" cx="2013300"/>
          </a:xfrm>
          <a:prstGeom prst="straightConnector1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lg" len="lg" type="none"/>
            <a:tailEnd w="lg" len="lg" type="triangle"/>
          </a:ln>
        </p:spPr>
      </p:cxnSp>
      <p:sp>
        <p:nvSpPr>
          <p:cNvPr id="78" name="Shape 78"/>
          <p:cNvSpPr txBox="1"/>
          <p:nvPr/>
        </p:nvSpPr>
        <p:spPr>
          <a:xfrm>
            <a:off y="2673716" x="3464913"/>
            <a:ext cy="361199" cx="469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sz="1100" lang="en">
                <a:solidFill>
                  <a:schemeClr val="dk1"/>
                </a:solidFill>
              </a:rPr>
              <a:t>r</a:t>
            </a:r>
            <a:r>
              <a:rPr baseline="-25000" sz="1100" lang="en">
                <a:solidFill>
                  <a:schemeClr val="dk1"/>
                </a:solidFill>
              </a:rPr>
              <a:t>-1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 txBox="1"/>
          <p:nvPr/>
        </p:nvSpPr>
        <p:spPr>
          <a:xfrm>
            <a:off y="1948869" x="3464913"/>
            <a:ext cy="361199" cx="469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100" lang="en">
                <a:solidFill>
                  <a:schemeClr val="dk1"/>
                </a:solidFill>
              </a:rPr>
              <a:t>r</a:t>
            </a:r>
            <a:r>
              <a:rPr baseline="-25000" sz="1100" lang="en">
                <a:solidFill>
                  <a:schemeClr val="dk1"/>
                </a:solidFill>
              </a:rPr>
              <a:t>1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" name="Shape 80"/>
          <p:cNvSpPr/>
          <p:nvPr/>
        </p:nvSpPr>
        <p:spPr>
          <a:xfrm>
            <a:off y="1764575" x="4435457"/>
            <a:ext cy="645600" cx="469199"/>
          </a:xfrm>
          <a:prstGeom prst="rect">
            <a:avLst/>
          </a:prstGeom>
          <a:solidFill>
            <a:schemeClr val="lt1"/>
          </a:solidFill>
          <a:ln w="19050" cap="flat">
            <a:solidFill>
              <a:schemeClr val="lt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/>
          <p:nvPr/>
        </p:nvSpPr>
        <p:spPr>
          <a:xfrm>
            <a:off y="3818837" x="4630051"/>
            <a:ext cy="645600" cx="469199"/>
          </a:xfrm>
          <a:prstGeom prst="rect">
            <a:avLst/>
          </a:prstGeom>
          <a:solidFill>
            <a:schemeClr val="lt1"/>
          </a:solidFill>
          <a:ln w="19050" cap="flat">
            <a:solidFill>
              <a:schemeClr val="lt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A      B</a:t>
            </a:r>
          </a:p>
        </p:txBody>
      </p:sp>
      <p:cxnSp>
        <p:nvCxnSpPr>
          <p:cNvPr id="83" name="Shape 83"/>
          <p:cNvCxnSpPr/>
          <p:nvPr/>
        </p:nvCxnSpPr>
        <p:spPr>
          <a:xfrm>
            <a:off y="699225" x="988350"/>
            <a:ext cy="0" cx="584999"/>
          </a:xfrm>
          <a:prstGeom prst="straightConnector1">
            <a:avLst/>
          </a:prstGeom>
          <a:noFill/>
          <a:ln w="19050" cap="flat">
            <a:solidFill>
              <a:schemeClr val="lt1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84" name="Shape 84"/>
          <p:cNvCxnSpPr/>
          <p:nvPr/>
        </p:nvCxnSpPr>
        <p:spPr>
          <a:xfrm flipH="1">
            <a:off y="786775" x="966750"/>
            <a:ext cy="4500" cx="628199"/>
          </a:xfrm>
          <a:prstGeom prst="straightConnector1">
            <a:avLst/>
          </a:prstGeom>
          <a:noFill/>
          <a:ln w="19050" cap="flat">
            <a:solidFill>
              <a:schemeClr val="lt1"/>
            </a:solidFill>
            <a:prstDash val="solid"/>
            <a:round/>
            <a:headEnd w="lg" len="lg" type="none"/>
            <a:tailEnd w="lg" len="lg" type="triangle"/>
          </a:ln>
        </p:spPr>
      </p:cxn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      B </a:t>
            </a:r>
          </a:p>
        </p:txBody>
      </p:sp>
      <p:pic>
        <p:nvPicPr>
          <p:cNvPr id="90" name="Shape 90"/>
          <p:cNvPicPr preferRelativeResize="0"/>
          <p:nvPr/>
        </p:nvPicPr>
        <p:blipFill rotWithShape="1">
          <a:blip r:embed="rId3">
            <a:alphaModFix/>
          </a:blip>
          <a:srcRect t="8801" b="16732" r="1263" l="83425"/>
          <a:stretch/>
        </p:blipFill>
        <p:spPr>
          <a:xfrm>
            <a:off y="1654032" x="1675400"/>
            <a:ext cy="2655975" cx="124533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Shape 91"/>
          <p:cNvPicPr preferRelativeResize="0"/>
          <p:nvPr/>
        </p:nvPicPr>
        <p:blipFill rotWithShape="1">
          <a:blip r:embed="rId3">
            <a:alphaModFix/>
          </a:blip>
          <a:srcRect t="19859" b="16733" r="41584" l="44248"/>
          <a:stretch/>
        </p:blipFill>
        <p:spPr>
          <a:xfrm>
            <a:off y="2017825" x="5113028"/>
            <a:ext cy="2261607" cx="115220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2" name="Shape 92"/>
          <p:cNvCxnSpPr/>
          <p:nvPr/>
        </p:nvCxnSpPr>
        <p:spPr>
          <a:xfrm flipH="1">
            <a:off y="2986538" x="2491368"/>
            <a:ext cy="7499" cx="2334599"/>
          </a:xfrm>
          <a:prstGeom prst="straightConnector1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93" name="Shape 93"/>
          <p:cNvCxnSpPr/>
          <p:nvPr/>
        </p:nvCxnSpPr>
        <p:spPr>
          <a:xfrm rot="10800000" flipH="1">
            <a:off y="2729333" x="2491326"/>
            <a:ext cy="31499" cx="2496299"/>
          </a:xfrm>
          <a:prstGeom prst="straightConnector1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lg" len="lg" type="none"/>
            <a:tailEnd w="lg" len="lg" type="triangle"/>
          </a:ln>
        </p:spPr>
      </p:cxnSp>
      <p:sp>
        <p:nvSpPr>
          <p:cNvPr id="94" name="Shape 94"/>
          <p:cNvSpPr/>
          <p:nvPr/>
        </p:nvSpPr>
        <p:spPr>
          <a:xfrm>
            <a:off y="2299686" x="5934295"/>
            <a:ext cy="825000" cx="715499"/>
          </a:xfrm>
          <a:prstGeom prst="rect">
            <a:avLst/>
          </a:prstGeom>
          <a:solidFill>
            <a:schemeClr val="lt1"/>
          </a:solidFill>
          <a:ln w="19050" cap="flat">
            <a:solidFill>
              <a:schemeClr val="lt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5" name="Shape 95"/>
          <p:cNvSpPr txBox="1"/>
          <p:nvPr/>
        </p:nvSpPr>
        <p:spPr>
          <a:xfrm>
            <a:off y="2267700" x="3386658"/>
            <a:ext cy="461699" cx="544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100" lang="en">
                <a:solidFill>
                  <a:schemeClr val="dk1"/>
                </a:solidFill>
              </a:rPr>
              <a:t>r</a:t>
            </a:r>
            <a:r>
              <a:rPr baseline="-25000" sz="1100" lang="en">
                <a:solidFill>
                  <a:schemeClr val="dk1"/>
                </a:solidFill>
              </a:rPr>
              <a:t>2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 txBox="1"/>
          <p:nvPr/>
        </p:nvSpPr>
        <p:spPr>
          <a:xfrm>
            <a:off y="3124620" x="3386658"/>
            <a:ext cy="461699" cx="544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100" lang="en">
                <a:solidFill>
                  <a:schemeClr val="dk1"/>
                </a:solidFill>
              </a:rPr>
              <a:t>r</a:t>
            </a:r>
            <a:r>
              <a:rPr baseline="-25000" sz="1100" lang="en">
                <a:solidFill>
                  <a:schemeClr val="dk1"/>
                </a:solidFill>
              </a:rPr>
              <a:t>-2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97" name="Shape 97"/>
          <p:cNvCxnSpPr/>
          <p:nvPr/>
        </p:nvCxnSpPr>
        <p:spPr>
          <a:xfrm>
            <a:off y="699225" x="988350"/>
            <a:ext cy="0" cx="584999"/>
          </a:xfrm>
          <a:prstGeom prst="straightConnector1">
            <a:avLst/>
          </a:prstGeom>
          <a:noFill/>
          <a:ln w="19050" cap="flat">
            <a:solidFill>
              <a:schemeClr val="lt1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98" name="Shape 98"/>
          <p:cNvCxnSpPr/>
          <p:nvPr/>
        </p:nvCxnSpPr>
        <p:spPr>
          <a:xfrm flipH="1">
            <a:off y="786775" x="890550"/>
            <a:ext cy="4500" cx="628199"/>
          </a:xfrm>
          <a:prstGeom prst="straightConnector1">
            <a:avLst/>
          </a:prstGeom>
          <a:noFill/>
          <a:ln w="19050" cap="flat">
            <a:solidFill>
              <a:schemeClr val="lt1"/>
            </a:solidFill>
            <a:prstDash val="solid"/>
            <a:round/>
            <a:headEnd w="lg" len="lg" type="none"/>
            <a:tailEnd w="lg" len="lg" type="triangle"/>
          </a:ln>
        </p:spPr>
      </p:cxn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 + C      2 B 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5590375" x="8947700"/>
            <a:ext cy="290099" cx="287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05" name="Shape 105"/>
          <p:cNvPicPr preferRelativeResize="0"/>
          <p:nvPr/>
        </p:nvPicPr>
        <p:blipFill rotWithShape="1">
          <a:blip r:embed="rId3">
            <a:alphaModFix/>
          </a:blip>
          <a:srcRect t="8801" b="16732" r="1263" l="83425"/>
          <a:stretch/>
        </p:blipFill>
        <p:spPr>
          <a:xfrm>
            <a:off y="2130075" x="2306913"/>
            <a:ext cy="2281149" cx="9337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Shape 106"/>
          <p:cNvPicPr preferRelativeResize="0"/>
          <p:nvPr/>
        </p:nvPicPr>
        <p:blipFill rotWithShape="1">
          <a:blip r:embed="rId3">
            <a:alphaModFix/>
          </a:blip>
          <a:srcRect t="19859" b="16733" r="79095" l="0"/>
          <a:stretch/>
        </p:blipFill>
        <p:spPr>
          <a:xfrm>
            <a:off y="2459970" x="691024"/>
            <a:ext cy="1942438" cx="12748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Shape 107"/>
          <p:cNvPicPr preferRelativeResize="0"/>
          <p:nvPr/>
        </p:nvPicPr>
        <p:blipFill rotWithShape="1">
          <a:blip r:embed="rId3">
            <a:alphaModFix/>
          </a:blip>
          <a:srcRect t="19859" b="16733" r="41584" l="44248"/>
          <a:stretch/>
        </p:blipFill>
        <p:spPr>
          <a:xfrm>
            <a:off y="2468786" x="4884467"/>
            <a:ext cy="1942438" cx="863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Shape 108"/>
          <p:cNvPicPr preferRelativeResize="0"/>
          <p:nvPr/>
        </p:nvPicPr>
        <p:blipFill rotWithShape="1">
          <a:blip r:embed="rId3">
            <a:alphaModFix/>
          </a:blip>
          <a:srcRect t="19859" b="16733" r="41584" l="44248"/>
          <a:stretch/>
        </p:blipFill>
        <p:spPr>
          <a:xfrm>
            <a:off y="2459970" x="6199557"/>
            <a:ext cy="1942438" cx="86393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9" name="Shape 109"/>
          <p:cNvCxnSpPr/>
          <p:nvPr/>
        </p:nvCxnSpPr>
        <p:spPr>
          <a:xfrm rot="10800000" flipH="1">
            <a:off y="3156969" x="3012783"/>
            <a:ext cy="26999" cx="1872000"/>
          </a:xfrm>
          <a:prstGeom prst="straightConnector1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lg" len="lg" type="none"/>
            <a:tailEnd w="lg" len="lg" type="triangle"/>
          </a:ln>
        </p:spPr>
      </p:cxnSp>
      <p:sp>
        <p:nvSpPr>
          <p:cNvPr id="110" name="Shape 110"/>
          <p:cNvSpPr/>
          <p:nvPr/>
        </p:nvSpPr>
        <p:spPr>
          <a:xfrm>
            <a:off y="2812451" x="1623092"/>
            <a:ext cy="916500" cx="536700"/>
          </a:xfrm>
          <a:prstGeom prst="rect">
            <a:avLst/>
          </a:prstGeom>
          <a:solidFill>
            <a:schemeClr val="lt1"/>
          </a:solidFill>
          <a:ln w="19050" cap="flat">
            <a:solidFill>
              <a:schemeClr val="lt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1" name="Shape 111"/>
          <p:cNvSpPr/>
          <p:nvPr/>
        </p:nvSpPr>
        <p:spPr>
          <a:xfrm>
            <a:off y="2712235" x="5500257"/>
            <a:ext cy="708600" cx="536700"/>
          </a:xfrm>
          <a:prstGeom prst="rect">
            <a:avLst/>
          </a:prstGeom>
          <a:solidFill>
            <a:schemeClr val="lt1"/>
          </a:solidFill>
          <a:ln w="19050" cap="flat">
            <a:solidFill>
              <a:schemeClr val="lt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/>
        </p:nvSpPr>
        <p:spPr>
          <a:xfrm>
            <a:off y="2712235" x="6855729"/>
            <a:ext cy="806100" cx="536700"/>
          </a:xfrm>
          <a:prstGeom prst="rect">
            <a:avLst/>
          </a:prstGeom>
          <a:solidFill>
            <a:schemeClr val="lt1"/>
          </a:solidFill>
          <a:ln w="19050" cap="flat">
            <a:solidFill>
              <a:schemeClr val="lt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 txBox="1"/>
          <p:nvPr/>
        </p:nvSpPr>
        <p:spPr>
          <a:xfrm>
            <a:off y="3072404" x="1751812"/>
            <a:ext cy="396600" cx="27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y="2972189" x="5834435"/>
            <a:ext cy="396600" cx="27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+</a:t>
            </a:r>
          </a:p>
        </p:txBody>
      </p:sp>
      <p:sp>
        <p:nvSpPr>
          <p:cNvPr id="115" name="Shape 115"/>
          <p:cNvSpPr txBox="1"/>
          <p:nvPr/>
        </p:nvSpPr>
        <p:spPr>
          <a:xfrm>
            <a:off y="2712235" x="3625951"/>
            <a:ext cy="396600" cx="407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100" lang="en">
                <a:solidFill>
                  <a:schemeClr val="dk1"/>
                </a:solidFill>
              </a:rPr>
              <a:t>r</a:t>
            </a:r>
            <a:r>
              <a:rPr baseline="-25000" sz="1100" lang="en">
                <a:solidFill>
                  <a:schemeClr val="dk1"/>
                </a:solidFill>
              </a:rPr>
              <a:t>3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" name="Shape 116"/>
          <p:cNvSpPr/>
          <p:nvPr/>
        </p:nvSpPr>
        <p:spPr>
          <a:xfrm>
            <a:off y="2220313" x="4603020"/>
            <a:ext cy="708600" cx="407700"/>
          </a:xfrm>
          <a:prstGeom prst="rect">
            <a:avLst/>
          </a:prstGeom>
          <a:solidFill>
            <a:schemeClr val="lt1"/>
          </a:solidFill>
          <a:ln w="19050" cap="flat">
            <a:solidFill>
              <a:schemeClr val="lt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/>
          <p:nvPr/>
        </p:nvSpPr>
        <p:spPr>
          <a:xfrm>
            <a:off y="2220313" x="5942728"/>
            <a:ext cy="708600" cx="407700"/>
          </a:xfrm>
          <a:prstGeom prst="rect">
            <a:avLst/>
          </a:prstGeom>
          <a:solidFill>
            <a:schemeClr val="lt1"/>
          </a:solidFill>
          <a:ln w="19050" cap="flat">
            <a:solidFill>
              <a:schemeClr val="lt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18" name="Shape 118"/>
          <p:cNvCxnSpPr/>
          <p:nvPr/>
        </p:nvCxnSpPr>
        <p:spPr>
          <a:xfrm>
            <a:off y="699225" x="1826550"/>
            <a:ext cy="0" cx="584999"/>
          </a:xfrm>
          <a:prstGeom prst="straightConnector1">
            <a:avLst/>
          </a:prstGeom>
          <a:noFill/>
          <a:ln w="19050" cap="flat">
            <a:solidFill>
              <a:schemeClr val="lt1"/>
            </a:solidFill>
            <a:prstDash val="solid"/>
            <a:round/>
            <a:headEnd w="lg" len="lg" type="none"/>
            <a:tailEnd w="lg" len="lg" type="triangle"/>
          </a:ln>
        </p:spPr>
      </p:cxnSp>
      <p:sp>
        <p:nvSpPr>
          <p:cNvPr id="119" name="Shape 119"/>
          <p:cNvSpPr txBox="1"/>
          <p:nvPr/>
        </p:nvSpPr>
        <p:spPr>
          <a:xfrm>
            <a:off y="1353675" x="1972700"/>
            <a:ext cy="396600" cx="1222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Objective is to answer: How does changing the rate constant values impact the rate of growth of </a:t>
            </a:r>
            <a:r>
              <a:rPr lang="en" i="1">
                <a:solidFill>
                  <a:srgbClr val="CCCCCC"/>
                </a:solidFill>
              </a:rPr>
              <a:t>S. cerevisiae</a:t>
            </a:r>
            <a:r>
              <a:rPr lang="en">
                <a:solidFill>
                  <a:srgbClr val="CCCCCC"/>
                </a:solidFill>
              </a:rPr>
              <a:t>?</a:t>
            </a:r>
          </a:p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Background on Nitrogen Metabolism </a:t>
            </a:r>
          </a:p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Overview of chemical reaction </a:t>
            </a:r>
          </a:p>
          <a:p>
            <a:pPr rtl="0" lvl="0" indent="-4191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000000"/>
                </a:solidFill>
              </a:rPr>
              <a:t>System of equations </a:t>
            </a:r>
          </a:p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Overview of model </a:t>
            </a:r>
          </a:p>
          <a:p>
            <a:pPr rtl="0" lvl="0" indent="-419100" marL="457200">
              <a:spcBef>
                <a:spcPts val="0"/>
              </a:spcBef>
              <a:buClr>
                <a:srgbClr val="CCCCCC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CCCCCC"/>
                </a:solidFill>
              </a:rPr>
              <a:t>Implications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biz">
  <a:themeElements>
    <a:clrScheme name="Custom 233">
      <a:dk1>
        <a:srgbClr val="000000"/>
      </a:dk1>
      <a:lt1>
        <a:srgbClr val="FFFFFF"/>
      </a:lt1>
      <a:dk2>
        <a:srgbClr val="2388DB"/>
      </a:dk2>
      <a:lt2>
        <a:srgbClr val="BBD7F8"/>
      </a:lt2>
      <a:accent1>
        <a:srgbClr val="80B606"/>
      </a:accent1>
      <a:accent2>
        <a:srgbClr val="E29F1D"/>
      </a:accent2>
      <a:accent3>
        <a:srgbClr val="1D6FB2"/>
      </a:accent3>
      <a:accent4>
        <a:srgbClr val="3FAC98"/>
      </a:accent4>
      <a:accent5>
        <a:srgbClr val="5B57BB"/>
      </a:accent5>
      <a:accent6>
        <a:srgbClr val="D1505E"/>
      </a:accent6>
      <a:hlink>
        <a:srgbClr val="185DA2"/>
      </a:hlink>
      <a:folHlink>
        <a:srgbClr val="00487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