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75" r:id="rId4"/>
    <p:sldId id="258" r:id="rId5"/>
    <p:sldId id="259" r:id="rId6"/>
    <p:sldId id="270" r:id="rId7"/>
    <p:sldId id="271" r:id="rId8"/>
    <p:sldId id="261" r:id="rId9"/>
    <p:sldId id="263" r:id="rId10"/>
    <p:sldId id="278" r:id="rId11"/>
    <p:sldId id="262" r:id="rId12"/>
    <p:sldId id="265" r:id="rId13"/>
    <p:sldId id="264" r:id="rId14"/>
    <p:sldId id="266" r:id="rId15"/>
    <p:sldId id="277" r:id="rId16"/>
    <p:sldId id="267" r:id="rId17"/>
    <p:sldId id="279" r:id="rId18"/>
    <p:sldId id="272" r:id="rId19"/>
    <p:sldId id="273" r:id="rId20"/>
    <p:sldId id="274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2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477E8-11B3-804C-8AEB-89316FD41946}" type="datetimeFigureOut">
              <a:rPr lang="en-US" smtClean="0"/>
              <a:t>2/25/13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1D087-F715-B741-B171-375EF73E7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61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30DD838B-256D-9246-A118-692A20703CAA}" type="datetimeFigureOut">
              <a:rPr lang="en-US" smtClean="0"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4DB30124-A515-9B4A-9CE2-187311C7DDF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3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4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800" dirty="0" smtClean="0"/>
              <a:t>Accounting For Carbon Metabolism Efficiency in Anaerobic and Aerobic Conditions in </a:t>
            </a:r>
            <a:r>
              <a:rPr lang="en-US" sz="3800" i="1" dirty="0" smtClean="0"/>
              <a:t>Saccharomyces </a:t>
            </a:r>
            <a:r>
              <a:rPr lang="en-US" sz="3800" i="1" dirty="0" err="1" smtClean="0"/>
              <a:t>cerevisiae</a:t>
            </a:r>
            <a:endParaRPr lang="en-US" sz="3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Kevin McKay, Laura Terada</a:t>
            </a:r>
          </a:p>
          <a:p>
            <a:r>
              <a:rPr lang="en-US" sz="2000" dirty="0" smtClean="0"/>
              <a:t>Department of Biology</a:t>
            </a:r>
          </a:p>
          <a:p>
            <a:r>
              <a:rPr lang="en-US" sz="2000" dirty="0" smtClean="0"/>
              <a:t>Loyola Marymount University</a:t>
            </a:r>
          </a:p>
          <a:p>
            <a:endParaRPr lang="en-US" sz="2000" dirty="0" smtClean="0"/>
          </a:p>
          <a:p>
            <a:r>
              <a:rPr lang="en-US" sz="2000" dirty="0" smtClean="0"/>
              <a:t>BIOL 398-03/MATH 388</a:t>
            </a:r>
          </a:p>
          <a:p>
            <a:r>
              <a:rPr lang="en-US" sz="2000" dirty="0" smtClean="0"/>
              <a:t>February 26, 2013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93052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#1 First 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585" y="4920024"/>
            <a:ext cx="7154159" cy="13171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Biomass peaked at 66 g/l when 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 was 40 </a:t>
            </a:r>
            <a:r>
              <a:rPr lang="en-US" dirty="0" err="1" smtClean="0"/>
              <a:t>mM.</a:t>
            </a:r>
            <a:endParaRPr lang="en-US" dirty="0" smtClean="0"/>
          </a:p>
          <a:p>
            <a:r>
              <a:rPr lang="en-US" dirty="0" smtClean="0"/>
              <a:t>Nitrogen residual values were relatively accurate to the ter. Schure paper. </a:t>
            </a:r>
          </a:p>
        </p:txBody>
      </p:sp>
      <p:pic>
        <p:nvPicPr>
          <p:cNvPr id="4" name="Picture 3" descr="model1run1nitroge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974" y="1932550"/>
            <a:ext cx="3280381" cy="2646854"/>
          </a:xfrm>
          <a:prstGeom prst="rect">
            <a:avLst/>
          </a:prstGeom>
        </p:spPr>
      </p:pic>
      <p:pic>
        <p:nvPicPr>
          <p:cNvPr id="5" name="Picture 4" descr="model1run1biomas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368" y="1932550"/>
            <a:ext cx="3180869" cy="2646854"/>
          </a:xfrm>
          <a:prstGeom prst="rect">
            <a:avLst/>
          </a:prstGeom>
        </p:spPr>
      </p:pic>
      <p:pic>
        <p:nvPicPr>
          <p:cNvPr id="7" name="Picture 6" descr="Screen shot 2013-02-25 at 8.28.11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912" y="2128196"/>
            <a:ext cx="1895346" cy="455956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V="1">
            <a:off x="1984967" y="2389640"/>
            <a:ext cx="0" cy="8005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82212" y="1620028"/>
            <a:ext cx="100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Biomass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613420" y="1628111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Nitrogen Residual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441533" y="4497714"/>
            <a:ext cx="2748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 </a:t>
            </a:r>
            <a:r>
              <a:rPr lang="en-US" dirty="0" smtClean="0"/>
              <a:t>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140865" y="4476426"/>
            <a:ext cx="2748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 </a:t>
            </a:r>
            <a:r>
              <a:rPr lang="en-US" dirty="0" smtClean="0"/>
              <a:t>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197866" y="3005498"/>
            <a:ext cx="1515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Biomass (g/l)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 rot="16200000">
            <a:off x="3402164" y="3139057"/>
            <a:ext cx="251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Nitrogen residual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072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#1 Second Run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681316"/>
              </p:ext>
            </p:extLst>
          </p:nvPr>
        </p:nvGraphicFramePr>
        <p:xfrm>
          <a:off x="475212" y="1890750"/>
          <a:ext cx="4322412" cy="32089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3267"/>
                <a:gridCol w="1018329"/>
                <a:gridCol w="970408"/>
                <a:gridCol w="970408"/>
              </a:tblGrid>
              <a:tr h="74270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Parameters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First Run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Second Run</a:t>
                      </a:r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Third Run</a:t>
                      </a:r>
                      <a:endParaRPr lang="en-US" b="1" dirty="0"/>
                    </a:p>
                  </a:txBody>
                  <a:tcPr/>
                </a:tc>
              </a:tr>
              <a:tr h="504557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</a:t>
                      </a:r>
                      <a:r>
                        <a:rPr lang="en-US" baseline="-25000" dirty="0" err="1" smtClean="0"/>
                        <a:t>n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53.8607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53.8607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53.8607</a:t>
                      </a:r>
                      <a:endParaRPr lang="en-US" dirty="0"/>
                    </a:p>
                  </a:txBody>
                  <a:tcPr/>
                </a:tc>
              </a:tr>
              <a:tr h="496483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/>
                        <a:t>V</a:t>
                      </a:r>
                      <a:r>
                        <a:rPr lang="en-US" baseline="-25000" dirty="0" err="1" smtClean="0"/>
                        <a:t>c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</a:t>
                      </a:r>
                      <a:endParaRPr lang="en-US" dirty="0"/>
                    </a:p>
                  </a:txBody>
                  <a:tcPr/>
                </a:tc>
              </a:tr>
              <a:tr h="49648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</a:t>
                      </a:r>
                      <a:r>
                        <a:rPr lang="en-US" baseline="-25000" dirty="0" err="1" smtClean="0"/>
                        <a:t>n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0.1000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0.1000</a:t>
                      </a:r>
                      <a:endParaRPr lang="en-US" dirty="0"/>
                    </a:p>
                  </a:txBody>
                  <a:tcPr/>
                </a:tc>
              </a:tr>
              <a:tr h="5085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</a:t>
                      </a:r>
                      <a:r>
                        <a:rPr lang="en-US" baseline="-25000" dirty="0" err="1" smtClean="0"/>
                        <a:t>c</a:t>
                      </a:r>
                      <a:endParaRPr lang="en-US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46015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7.4205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7.4205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7.4205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model1run2biomas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4474" y="2077539"/>
            <a:ext cx="3703826" cy="27933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0226" y="1742531"/>
            <a:ext cx="100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Biomass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68731" y="4800640"/>
            <a:ext cx="2748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 </a:t>
            </a:r>
            <a:r>
              <a:rPr lang="en-US" dirty="0" smtClean="0"/>
              <a:t>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4224454" y="3295269"/>
            <a:ext cx="1515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Biomass (g/l)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05196" y="5182935"/>
            <a:ext cx="7734773" cy="1133004"/>
          </a:xfrm>
        </p:spPr>
        <p:txBody>
          <a:bodyPr>
            <a:normAutofit/>
          </a:bodyPr>
          <a:lstStyle/>
          <a:p>
            <a:r>
              <a:rPr lang="en-US" dirty="0" err="1" smtClean="0"/>
              <a:t>K</a:t>
            </a:r>
            <a:r>
              <a:rPr lang="en-US" baseline="-25000" dirty="0" err="1" smtClean="0"/>
              <a:t>c</a:t>
            </a:r>
            <a:r>
              <a:rPr lang="en-US" dirty="0" smtClean="0"/>
              <a:t> value was decreased from 4.9 to 0.1, and the yeast population came close to dying off.</a:t>
            </a:r>
          </a:p>
        </p:txBody>
      </p:sp>
      <p:pic>
        <p:nvPicPr>
          <p:cNvPr id="9" name="Picture 8" descr="Screen shot 2013-02-25 at 8.28.1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2768" y="2722098"/>
            <a:ext cx="2107201" cy="506921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6750028" y="3890252"/>
            <a:ext cx="0" cy="7208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082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#1 Third Run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399409"/>
              </p:ext>
            </p:extLst>
          </p:nvPr>
        </p:nvGraphicFramePr>
        <p:xfrm>
          <a:off x="493687" y="1925099"/>
          <a:ext cx="4322412" cy="3175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3267"/>
                <a:gridCol w="1018329"/>
                <a:gridCol w="970408"/>
                <a:gridCol w="970408"/>
              </a:tblGrid>
              <a:tr h="73487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Parameters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First Run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Second Run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Third Run</a:t>
                      </a:r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99237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</a:t>
                      </a:r>
                      <a:r>
                        <a:rPr lang="en-US" baseline="-25000" dirty="0" err="1" smtClean="0"/>
                        <a:t>n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53.8607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53.8607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53.8607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91248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/>
                        <a:t>V</a:t>
                      </a:r>
                      <a:r>
                        <a:rPr lang="en-US" baseline="-25000" dirty="0" err="1" smtClean="0"/>
                        <a:t>c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9124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</a:t>
                      </a:r>
                      <a:r>
                        <a:rPr lang="en-US" baseline="-25000" dirty="0" err="1" smtClean="0"/>
                        <a:t>n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0.1000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032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</a:t>
                      </a:r>
                      <a:r>
                        <a:rPr lang="en-US" baseline="-25000" dirty="0" err="1" smtClean="0"/>
                        <a:t>c</a:t>
                      </a:r>
                      <a:endParaRPr lang="en-US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5530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7.4205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7.4205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7.4205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 descr="model1run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116" y="2050279"/>
            <a:ext cx="3389610" cy="292477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14448" y="1740433"/>
            <a:ext cx="100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Biomass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4382379" y="3249501"/>
            <a:ext cx="1515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Biomass (g/l)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57290" y="4975058"/>
            <a:ext cx="2748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 </a:t>
            </a:r>
            <a:r>
              <a:rPr lang="en-US" dirty="0" smtClean="0"/>
              <a:t>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62824" y="5357802"/>
            <a:ext cx="7154159" cy="1317125"/>
          </a:xfrm>
        </p:spPr>
        <p:txBody>
          <a:bodyPr>
            <a:normAutofit/>
          </a:bodyPr>
          <a:lstStyle/>
          <a:p>
            <a:r>
              <a:rPr lang="en-US" dirty="0" smtClean="0"/>
              <a:t>The value of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c</a:t>
            </a:r>
            <a:r>
              <a:rPr lang="en-US" dirty="0" smtClean="0"/>
              <a:t>  was changed to 100, and the yeast population reached a steady state at 4.8 g/l.</a:t>
            </a:r>
          </a:p>
        </p:txBody>
      </p:sp>
      <p:pic>
        <p:nvPicPr>
          <p:cNvPr id="10" name="Picture 9" descr="Screen shot 2013-02-25 at 8.28.1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607" y="2841111"/>
            <a:ext cx="2055039" cy="516357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>
            <a:off x="6750029" y="3546995"/>
            <a:ext cx="1" cy="5649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720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Model #2: Breaking Up Yeast Growth Rate and Carbon Usage in Anaerobic and Aerobic Conditions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948" y="1765031"/>
            <a:ext cx="4817671" cy="3931920"/>
          </a:xfrm>
        </p:spPr>
        <p:txBody>
          <a:bodyPr>
            <a:normAutofit/>
          </a:bodyPr>
          <a:lstStyle/>
          <a:p>
            <a:r>
              <a:rPr lang="en-US" dirty="0" smtClean="0"/>
              <a:t>System of Differential Equations</a:t>
            </a:r>
          </a:p>
          <a:p>
            <a:pPr lvl="1"/>
            <a:r>
              <a:rPr lang="en-US" dirty="0" smtClean="0"/>
              <a:t>Carbon: dc</a:t>
            </a:r>
            <a:r>
              <a:rPr lang="en-US" baseline="-25000" dirty="0" smtClean="0"/>
              <a:t>1</a:t>
            </a:r>
            <a:r>
              <a:rPr lang="en-US" dirty="0" smtClean="0"/>
              <a:t>dt </a:t>
            </a:r>
            <a:r>
              <a:rPr lang="en-US" dirty="0"/>
              <a:t>= q*</a:t>
            </a:r>
            <a:r>
              <a:rPr lang="en-US" dirty="0" err="1"/>
              <a:t>u</a:t>
            </a:r>
            <a:r>
              <a:rPr lang="en-US" baseline="-25000" dirty="0" err="1"/>
              <a:t>c</a:t>
            </a:r>
            <a:r>
              <a:rPr lang="en-US" dirty="0"/>
              <a:t>- q*c</a:t>
            </a:r>
            <a:r>
              <a:rPr lang="en-US" baseline="-25000" dirty="0"/>
              <a:t>1</a:t>
            </a:r>
            <a:r>
              <a:rPr lang="en-US" dirty="0"/>
              <a:t> -((y*c</a:t>
            </a:r>
            <a:r>
              <a:rPr lang="en-US" baseline="-25000" dirty="0"/>
              <a:t>1</a:t>
            </a:r>
            <a:r>
              <a:rPr lang="en-US" dirty="0"/>
              <a:t>*</a:t>
            </a:r>
            <a:r>
              <a:rPr lang="en-US" dirty="0" err="1"/>
              <a:t>V</a:t>
            </a:r>
            <a:r>
              <a:rPr lang="en-US" baseline="-25000" dirty="0" err="1"/>
              <a:t>c</a:t>
            </a:r>
            <a:r>
              <a:rPr lang="en-US" dirty="0"/>
              <a:t>)/(K</a:t>
            </a:r>
            <a:r>
              <a:rPr lang="en-US" baseline="-25000" dirty="0"/>
              <a:t>c</a:t>
            </a:r>
            <a:r>
              <a:rPr lang="en-US" dirty="0"/>
              <a:t>+c</a:t>
            </a:r>
            <a:r>
              <a:rPr lang="en-US" baseline="-25000" dirty="0"/>
              <a:t>1</a:t>
            </a:r>
            <a:r>
              <a:rPr lang="en-US" dirty="0"/>
              <a:t>))*(c</a:t>
            </a:r>
            <a:r>
              <a:rPr lang="en-US" baseline="-25000" dirty="0"/>
              <a:t>2</a:t>
            </a:r>
            <a:r>
              <a:rPr lang="en-US" dirty="0"/>
              <a:t>/(c</a:t>
            </a:r>
            <a:r>
              <a:rPr lang="en-US" baseline="-25000" dirty="0"/>
              <a:t>2</a:t>
            </a:r>
            <a:r>
              <a:rPr lang="en-US" dirty="0"/>
              <a:t>+K</a:t>
            </a:r>
            <a:r>
              <a:rPr lang="en-US" baseline="-25000" dirty="0"/>
              <a:t>n</a:t>
            </a:r>
            <a:r>
              <a:rPr lang="en-US" dirty="0"/>
              <a:t>)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Nitrogen: dc</a:t>
            </a:r>
            <a:r>
              <a:rPr lang="en-US" baseline="-25000" dirty="0" smtClean="0"/>
              <a:t>2</a:t>
            </a:r>
            <a:r>
              <a:rPr lang="en-US" dirty="0" smtClean="0"/>
              <a:t>dt </a:t>
            </a:r>
            <a:r>
              <a:rPr lang="en-US" dirty="0"/>
              <a:t>= q*u</a:t>
            </a:r>
            <a:r>
              <a:rPr lang="en-US" baseline="-25000" dirty="0"/>
              <a:t>n</a:t>
            </a:r>
            <a:r>
              <a:rPr lang="en-US" dirty="0"/>
              <a:t> - q*c</a:t>
            </a:r>
            <a:r>
              <a:rPr lang="en-US" baseline="-25000" dirty="0"/>
              <a:t>2</a:t>
            </a:r>
            <a:r>
              <a:rPr lang="en-US" dirty="0"/>
              <a:t> -((y*c</a:t>
            </a:r>
            <a:r>
              <a:rPr lang="en-US" baseline="-25000" dirty="0"/>
              <a:t>1</a:t>
            </a:r>
            <a:r>
              <a:rPr lang="en-US" dirty="0"/>
              <a:t>*</a:t>
            </a:r>
            <a:r>
              <a:rPr lang="en-US" dirty="0" err="1"/>
              <a:t>V</a:t>
            </a:r>
            <a:r>
              <a:rPr lang="en-US" baseline="-25000" dirty="0" err="1"/>
              <a:t>n</a:t>
            </a:r>
            <a:r>
              <a:rPr lang="en-US" dirty="0"/>
              <a:t>)/(K</a:t>
            </a:r>
            <a:r>
              <a:rPr lang="en-US" baseline="-25000" dirty="0"/>
              <a:t>c</a:t>
            </a:r>
            <a:r>
              <a:rPr lang="en-US" dirty="0"/>
              <a:t>+c</a:t>
            </a:r>
            <a:r>
              <a:rPr lang="en-US" baseline="-25000" dirty="0"/>
              <a:t>1</a:t>
            </a:r>
            <a:r>
              <a:rPr lang="en-US" dirty="0"/>
              <a:t>))*(c</a:t>
            </a:r>
            <a:r>
              <a:rPr lang="en-US" baseline="-25000" dirty="0"/>
              <a:t>2</a:t>
            </a:r>
            <a:r>
              <a:rPr lang="en-US" dirty="0"/>
              <a:t>/(c</a:t>
            </a:r>
            <a:r>
              <a:rPr lang="en-US" baseline="-25000" dirty="0"/>
              <a:t>2</a:t>
            </a:r>
            <a:r>
              <a:rPr lang="en-US" dirty="0"/>
              <a:t>+K</a:t>
            </a:r>
            <a:r>
              <a:rPr lang="en-US" baseline="-25000" dirty="0"/>
              <a:t>n</a:t>
            </a:r>
            <a:r>
              <a:rPr lang="en-US" dirty="0"/>
              <a:t>)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Yeast: </a:t>
            </a:r>
            <a:r>
              <a:rPr lang="en-US" dirty="0" err="1" smtClean="0"/>
              <a:t>dydt</a:t>
            </a:r>
            <a:r>
              <a:rPr lang="en-US" dirty="0"/>
              <a:t>  = (y*r)*(c</a:t>
            </a:r>
            <a:r>
              <a:rPr lang="en-US" baseline="-25000" dirty="0"/>
              <a:t>1</a:t>
            </a:r>
            <a:r>
              <a:rPr lang="en-US" dirty="0"/>
              <a:t>)/(K</a:t>
            </a:r>
            <a:r>
              <a:rPr lang="en-US" baseline="-25000" dirty="0"/>
              <a:t>c</a:t>
            </a:r>
            <a:r>
              <a:rPr lang="en-US" dirty="0"/>
              <a:t>+c</a:t>
            </a:r>
            <a:r>
              <a:rPr lang="en-US" baseline="-25000" dirty="0"/>
              <a:t>1</a:t>
            </a:r>
            <a:r>
              <a:rPr lang="en-US" dirty="0"/>
              <a:t>)*(c</a:t>
            </a:r>
            <a:r>
              <a:rPr lang="en-US" baseline="-25000" dirty="0"/>
              <a:t>2</a:t>
            </a:r>
            <a:r>
              <a:rPr lang="en-US" dirty="0"/>
              <a:t>/(c</a:t>
            </a:r>
            <a:r>
              <a:rPr lang="en-US" baseline="-25000" dirty="0"/>
              <a:t>2</a:t>
            </a:r>
            <a:r>
              <a:rPr lang="en-US" dirty="0"/>
              <a:t>+K</a:t>
            </a:r>
            <a:r>
              <a:rPr lang="en-US" baseline="-25000" dirty="0"/>
              <a:t>n</a:t>
            </a:r>
            <a:r>
              <a:rPr lang="en-US" dirty="0"/>
              <a:t>)) - q*</a:t>
            </a:r>
            <a:r>
              <a:rPr lang="en-US" dirty="0" smtClean="0"/>
              <a:t>y</a:t>
            </a:r>
          </a:p>
          <a:p>
            <a:r>
              <a:rPr lang="en-US" dirty="0" smtClean="0"/>
              <a:t>MATLAB Script Additions: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573551"/>
              </p:ext>
            </p:extLst>
          </p:nvPr>
        </p:nvGraphicFramePr>
        <p:xfrm>
          <a:off x="870195" y="1936474"/>
          <a:ext cx="2893849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5653"/>
                <a:gridCol w="10481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Parameter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Variable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Dilution</a:t>
                      </a:r>
                      <a:r>
                        <a:rPr lang="en-US" baseline="0" dirty="0" smtClean="0"/>
                        <a:t>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q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Nitrogen feed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</a:t>
                      </a:r>
                      <a:r>
                        <a:rPr lang="en-US" baseline="-25000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Carbon feed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u</a:t>
                      </a:r>
                      <a:r>
                        <a:rPr lang="en-US" baseline="-25000" dirty="0" err="1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Growth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Reaction rates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</a:t>
                      </a:r>
                      <a:r>
                        <a:rPr lang="en-US" baseline="-25000" dirty="0" err="1" smtClean="0"/>
                        <a:t>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V</a:t>
                      </a:r>
                      <a:r>
                        <a:rPr lang="en-US" baseline="-25000" dirty="0" err="1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Constants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/>
                        <a:t>K</a:t>
                      </a:r>
                      <a:r>
                        <a:rPr lang="en-US" baseline="-25000" dirty="0" err="1" smtClean="0"/>
                        <a:t>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K</a:t>
                      </a:r>
                      <a:r>
                        <a:rPr lang="en-US" baseline="-25000" dirty="0" err="1" smtClean="0"/>
                        <a:t>c</a:t>
                      </a:r>
                      <a:r>
                        <a:rPr lang="en-US" baseline="0" dirty="0" smtClean="0"/>
                        <a:t> </a:t>
                      </a:r>
                      <a:endParaRPr lang="en-US" baseline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911048"/>
              </p:ext>
            </p:extLst>
          </p:nvPr>
        </p:nvGraphicFramePr>
        <p:xfrm>
          <a:off x="916277" y="4614660"/>
          <a:ext cx="2746867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8671"/>
                <a:gridCol w="10481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State Variables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Variable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Carbon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Nitrogen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6" descr="Screen shot 2013-02-25 at 8.41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159" y="5132761"/>
            <a:ext cx="1753562" cy="1128379"/>
          </a:xfrm>
          <a:prstGeom prst="rect">
            <a:avLst/>
          </a:prstGeom>
        </p:spPr>
      </p:pic>
      <p:pic>
        <p:nvPicPr>
          <p:cNvPr id="8" name="Picture 7" descr="Screen shot 2013-02-25 at 8.41.2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070" y="5132761"/>
            <a:ext cx="1731571" cy="1035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956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#2 First Run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909105"/>
              </p:ext>
            </p:extLst>
          </p:nvPr>
        </p:nvGraphicFramePr>
        <p:xfrm>
          <a:off x="1048847" y="1753101"/>
          <a:ext cx="2600749" cy="3337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0829"/>
                <a:gridCol w="1269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Parameters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First Run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</a:t>
                      </a:r>
                      <a:r>
                        <a:rPr lang="en-US" baseline="-25000" dirty="0" err="1" smtClean="0"/>
                        <a:t>n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53.8607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</a:t>
                      </a:r>
                      <a:r>
                        <a:rPr lang="en-US" baseline="-25000" dirty="0" err="1" smtClean="0"/>
                        <a:t>cae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/>
                        <a:t>V</a:t>
                      </a:r>
                      <a:r>
                        <a:rPr lang="en-US" baseline="-25000" dirty="0" err="1" smtClean="0"/>
                        <a:t>can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</a:t>
                      </a:r>
                      <a:r>
                        <a:rPr lang="en-US" baseline="-25000" dirty="0" err="1" smtClean="0"/>
                        <a:t>n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</a:t>
                      </a:r>
                      <a:r>
                        <a:rPr lang="en-US" baseline="-25000" dirty="0" err="1" smtClean="0"/>
                        <a:t>c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4.8231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r</a:t>
                      </a:r>
                      <a:r>
                        <a:rPr lang="en-US" baseline="-25000" dirty="0" err="1" smtClean="0"/>
                        <a:t>ae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r>
                        <a:rPr lang="en-US" baseline="-25000" dirty="0" smtClean="0"/>
                        <a:t>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m2r1carb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112" y="1969604"/>
            <a:ext cx="4110821" cy="29330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19011" y="4833961"/>
            <a:ext cx="2767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 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2928210" y="3426256"/>
            <a:ext cx="237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Carbon residual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57225" y="1657482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Carbon Residual 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562314" y="2505780"/>
            <a:ext cx="274578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314" y="2733148"/>
            <a:ext cx="274578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894091" y="2283255"/>
            <a:ext cx="2134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Model #2</a:t>
            </a:r>
          </a:p>
          <a:p>
            <a:r>
              <a:rPr lang="en-US" dirty="0" smtClean="0"/>
              <a:t>= ter. Schure Model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583477" y="5297609"/>
            <a:ext cx="7985627" cy="127005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This model accounts for carbon use in anaerobic and aerobic growth conditions more accurately with respect to carbon residual. </a:t>
            </a:r>
          </a:p>
          <a:p>
            <a:r>
              <a:rPr lang="en-US" dirty="0" smtClean="0"/>
              <a:t>The carbon residual values are much closer to the values in the ter. Schure paper.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807572" y="2505780"/>
            <a:ext cx="0" cy="61740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962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#2 First 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3675" y="5023002"/>
            <a:ext cx="5849914" cy="1292937"/>
          </a:xfrm>
        </p:spPr>
        <p:txBody>
          <a:bodyPr/>
          <a:lstStyle/>
          <a:p>
            <a:r>
              <a:rPr lang="en-US" dirty="0" smtClean="0"/>
              <a:t>Residual nitrogen and biomass were less accurate when compared to the ter. Schure paper data.</a:t>
            </a:r>
          </a:p>
        </p:txBody>
      </p:sp>
      <p:pic>
        <p:nvPicPr>
          <p:cNvPr id="4" name="Picture 3" descr="m2r1nitroge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552" y="1968011"/>
            <a:ext cx="2997871" cy="2526232"/>
          </a:xfrm>
          <a:prstGeom prst="rect">
            <a:avLst/>
          </a:prstGeom>
        </p:spPr>
      </p:pic>
      <p:pic>
        <p:nvPicPr>
          <p:cNvPr id="6" name="Picture 5" descr="m2r1biomas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3347" y="1968010"/>
            <a:ext cx="2997871" cy="252404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16111" y="1668925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Nitrogen Residual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91973" y="1668925"/>
            <a:ext cx="100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Biomass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92794" y="4425591"/>
            <a:ext cx="2767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 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11030" y="4401111"/>
            <a:ext cx="2767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 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252596" y="3067130"/>
            <a:ext cx="251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Nitrogen residual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3976610" y="3066432"/>
            <a:ext cx="1515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Biomass (g/l)</a:t>
            </a:r>
            <a:endParaRPr lang="en-US" dirty="0"/>
          </a:p>
        </p:txBody>
      </p:sp>
      <p:pic>
        <p:nvPicPr>
          <p:cNvPr id="14" name="Picture 13" descr="Screen shot 2013-02-25 at 7.44.2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76" y="2137421"/>
            <a:ext cx="2064742" cy="484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359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#2 Second Run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486854"/>
              </p:ext>
            </p:extLst>
          </p:nvPr>
        </p:nvGraphicFramePr>
        <p:xfrm>
          <a:off x="522569" y="1788011"/>
          <a:ext cx="3332956" cy="3606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0914"/>
                <a:gridCol w="961021"/>
                <a:gridCol w="96102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Parameters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First Run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Second</a:t>
                      </a:r>
                      <a:r>
                        <a:rPr lang="en-US" b="1" baseline="0" dirty="0" smtClean="0"/>
                        <a:t> Run</a:t>
                      </a:r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</a:t>
                      </a:r>
                      <a:r>
                        <a:rPr lang="en-US" baseline="-25000" dirty="0" err="1" smtClean="0"/>
                        <a:t>n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53.8607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53.8607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</a:t>
                      </a:r>
                      <a:r>
                        <a:rPr lang="en-US" baseline="-25000" dirty="0" err="1" smtClean="0"/>
                        <a:t>cae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/>
                        <a:t>V</a:t>
                      </a:r>
                      <a:r>
                        <a:rPr lang="en-US" baseline="-25000" dirty="0" err="1" smtClean="0"/>
                        <a:t>can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</a:t>
                      </a:r>
                      <a:r>
                        <a:rPr lang="en-US" baseline="-25000" dirty="0" err="1" smtClean="0"/>
                        <a:t>n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0.1000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</a:t>
                      </a:r>
                      <a:r>
                        <a:rPr lang="en-US" baseline="-25000" dirty="0" err="1" smtClean="0"/>
                        <a:t>c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4.8231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4.8231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r</a:t>
                      </a:r>
                      <a:r>
                        <a:rPr lang="en-US" baseline="-25000" dirty="0" err="1" smtClean="0"/>
                        <a:t>ae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r>
                        <a:rPr lang="en-US" baseline="-25000" dirty="0" smtClean="0"/>
                        <a:t>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 descr="m2r2carb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3956" y="2007255"/>
            <a:ext cx="4206418" cy="3132312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00113" y="5425614"/>
            <a:ext cx="7520261" cy="101963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c</a:t>
            </a:r>
            <a:r>
              <a:rPr lang="en-US" baseline="-25000" dirty="0" smtClean="0"/>
              <a:t>an</a:t>
            </a:r>
            <a:r>
              <a:rPr lang="en-US" dirty="0" smtClean="0"/>
              <a:t> value was decreased from 10 to 0.1 to test less anaerobic respiration and more aerobic respiration.</a:t>
            </a:r>
          </a:p>
          <a:p>
            <a:r>
              <a:rPr lang="en-US" dirty="0" smtClean="0"/>
              <a:t>This run does not compare well for residual carbon.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57227" y="1695133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Carbon Residual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2905341" y="3426256"/>
            <a:ext cx="237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Carbon residual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41896" y="5014316"/>
            <a:ext cx="2767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 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9" name="Picture 8" descr="Screen shot 2013-02-25 at 7.44.2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650" y="2320491"/>
            <a:ext cx="26543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7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#2 Second 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5203409"/>
            <a:ext cx="7119837" cy="1019635"/>
          </a:xfrm>
        </p:spPr>
        <p:txBody>
          <a:bodyPr/>
          <a:lstStyle/>
          <a:p>
            <a:r>
              <a:rPr lang="en-US" dirty="0" smtClean="0"/>
              <a:t>Residual nitrogen and biomass values were similar to both Model #1 and the ter. Schure paper values.</a:t>
            </a:r>
            <a:endParaRPr lang="en-US" dirty="0"/>
          </a:p>
        </p:txBody>
      </p:sp>
      <p:pic>
        <p:nvPicPr>
          <p:cNvPr id="4" name="Picture 3" descr="m2r2biomas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958" y="1965088"/>
            <a:ext cx="3818306" cy="2994852"/>
          </a:xfrm>
          <a:prstGeom prst="rect">
            <a:avLst/>
          </a:prstGeom>
        </p:spPr>
      </p:pic>
      <p:pic>
        <p:nvPicPr>
          <p:cNvPr id="5" name="Picture 4" descr="m2r2nitroge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175" y="1962739"/>
            <a:ext cx="3506267" cy="29972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16111" y="1668925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Nitrogen Residual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-538621" y="3158666"/>
            <a:ext cx="251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Nitrogen residual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3824894" y="3157968"/>
            <a:ext cx="1636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Biomass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35195" y="1668925"/>
            <a:ext cx="100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Biomass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251981" y="4845520"/>
            <a:ext cx="2767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 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224149" y="4879846"/>
            <a:ext cx="2767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 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14" name="Picture 13" descr="Screen shot 2013-02-25 at 7.44.2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166" y="2167744"/>
            <a:ext cx="2156803" cy="505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089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original </a:t>
            </a:r>
            <a:r>
              <a:rPr lang="en-US" dirty="0" err="1" smtClean="0"/>
              <a:t>chemostat</a:t>
            </a:r>
            <a:r>
              <a:rPr lang="en-US" dirty="0" smtClean="0"/>
              <a:t> model does not account for anaerobic and aerobic rates of carbon use efficiency and yeast growth.</a:t>
            </a:r>
          </a:p>
          <a:p>
            <a:r>
              <a:rPr lang="en-US" dirty="0" smtClean="0"/>
              <a:t>Two models proposed alternate attempts at aligning our data with the data in the ter. Schure </a:t>
            </a:r>
            <a:r>
              <a:rPr lang="en-US" i="1" dirty="0"/>
              <a:t>et al </a:t>
            </a:r>
            <a:r>
              <a:rPr lang="en-US" dirty="0"/>
              <a:t>(1995) </a:t>
            </a:r>
            <a:r>
              <a:rPr lang="en-US" dirty="0" smtClean="0"/>
              <a:t>paper </a:t>
            </a:r>
            <a:r>
              <a:rPr lang="en-US" dirty="0"/>
              <a:t>in </a:t>
            </a:r>
            <a:r>
              <a:rPr lang="en-US" i="1" dirty="0"/>
              <a:t>Journal of </a:t>
            </a:r>
            <a:r>
              <a:rPr lang="en-US" i="1" dirty="0" smtClean="0"/>
              <a:t>Bacteriology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Model #2: Breaking </a:t>
            </a:r>
            <a:r>
              <a:rPr lang="en-US" dirty="0"/>
              <a:t>Up Yeast Growth Rate and Carbon Usage in Anaerobic and Aerobic Conditions</a:t>
            </a:r>
          </a:p>
          <a:p>
            <a:pPr lvl="1"/>
            <a:r>
              <a:rPr lang="en-US" dirty="0" smtClean="0"/>
              <a:t>The second model’s residual carbon was the most accurate to the data presented in the paper for the parameter values that we tested.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062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for more parameter values</a:t>
            </a:r>
          </a:p>
          <a:p>
            <a:r>
              <a:rPr lang="en-US" dirty="0" smtClean="0"/>
              <a:t>Using an exponential function to describe growth rate</a:t>
            </a:r>
          </a:p>
          <a:p>
            <a:r>
              <a:rPr lang="en-US" dirty="0" smtClean="0"/>
              <a:t>Individual carbon use efficiency per yeast cell</a:t>
            </a:r>
          </a:p>
          <a:p>
            <a:r>
              <a:rPr lang="en-US" dirty="0" smtClean="0"/>
              <a:t>Using a different modeling program to model the system</a:t>
            </a:r>
          </a:p>
        </p:txBody>
      </p:sp>
    </p:spTree>
    <p:extLst>
      <p:ext uri="{BB962C8B-B14F-4D97-AF65-F5344CB8AC3E}">
        <p14:creationId xmlns:p14="http://schemas.microsoft.com/office/powerpoint/2010/main" val="1096072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How does carbon metabolism change in </a:t>
            </a:r>
            <a:r>
              <a:rPr lang="en-US" i="1" dirty="0" smtClean="0"/>
              <a:t>Saccharomyces </a:t>
            </a:r>
            <a:r>
              <a:rPr lang="en-US" i="1" dirty="0" err="1" smtClean="0"/>
              <a:t>cerevisiae</a:t>
            </a:r>
            <a:r>
              <a:rPr lang="en-US" i="1" dirty="0" smtClean="0"/>
              <a:t> </a:t>
            </a:r>
            <a:r>
              <a:rPr lang="en-US" dirty="0" smtClean="0"/>
              <a:t>under anaerobic and aerobic conditions?</a:t>
            </a:r>
          </a:p>
          <a:p>
            <a:r>
              <a:rPr lang="en-US" dirty="0"/>
              <a:t>Carbon metabolism in </a:t>
            </a:r>
            <a:r>
              <a:rPr lang="en-US" i="1" dirty="0"/>
              <a:t>S. </a:t>
            </a:r>
            <a:r>
              <a:rPr lang="en-US" i="1" dirty="0" err="1"/>
              <a:t>cerevisiae</a:t>
            </a:r>
            <a:r>
              <a:rPr lang="en-US" i="1" dirty="0"/>
              <a:t> </a:t>
            </a:r>
            <a:r>
              <a:rPr lang="en-US" dirty="0"/>
              <a:t>can be related to the two ter. Schure </a:t>
            </a:r>
            <a:r>
              <a:rPr lang="en-US" i="1" dirty="0"/>
              <a:t>et al </a:t>
            </a:r>
            <a:r>
              <a:rPr lang="en-US" dirty="0"/>
              <a:t>(1995) papers in </a:t>
            </a:r>
            <a:r>
              <a:rPr lang="en-US" i="1" dirty="0"/>
              <a:t>Journal of Bacteriology </a:t>
            </a:r>
            <a:r>
              <a:rPr lang="en-US" dirty="0"/>
              <a:t>and</a:t>
            </a:r>
            <a:r>
              <a:rPr lang="en-US" i="1" dirty="0"/>
              <a:t> Microbiology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Two proposed models are given on how yeast utilize carbon</a:t>
            </a:r>
            <a:r>
              <a:rPr lang="en-US" dirty="0"/>
              <a:t>:</a:t>
            </a:r>
            <a:endParaRPr lang="en-US" dirty="0" smtClean="0"/>
          </a:p>
          <a:p>
            <a:pPr lvl="1"/>
            <a:r>
              <a:rPr lang="en-US" dirty="0" smtClean="0"/>
              <a:t>Model #1: Accounting For Different Usage Rates of Glucose</a:t>
            </a:r>
          </a:p>
          <a:p>
            <a:pPr lvl="1"/>
            <a:r>
              <a:rPr lang="en-US" dirty="0" smtClean="0"/>
              <a:t>Model #2: </a:t>
            </a:r>
            <a:r>
              <a:rPr lang="en-US" sz="2400" dirty="0"/>
              <a:t>Breaking Up Yeast Growth Rate and Carbon Usage in Anaerobic and Aerobic </a:t>
            </a:r>
            <a:r>
              <a:rPr lang="en-US" sz="2400" dirty="0" smtClean="0"/>
              <a:t>Conditions</a:t>
            </a:r>
          </a:p>
          <a:p>
            <a:r>
              <a:rPr lang="en-US" sz="2600" dirty="0" smtClean="0"/>
              <a:t>Future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19858458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Differential Equations with Boundary-Value Problems. 7th ed. CA: Brooks/Cole, </a:t>
            </a:r>
            <a:r>
              <a:rPr lang="en-US" dirty="0" err="1"/>
              <a:t>Cengage</a:t>
            </a:r>
            <a:r>
              <a:rPr lang="en-US" dirty="0"/>
              <a:t> Learning, 2009. Print.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Nelson, David L., and Michael M. Cox. Principles of Biochemistry. 5th ed. New York: W.H. Freeman and Company, 2008. Print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/>
              <a:t>Ter</a:t>
            </a:r>
            <a:r>
              <a:rPr lang="en-US" dirty="0"/>
              <a:t> Schure, </a:t>
            </a:r>
            <a:r>
              <a:rPr lang="en-US" dirty="0" err="1"/>
              <a:t>Eelko</a:t>
            </a:r>
            <a:r>
              <a:rPr lang="en-US" dirty="0"/>
              <a:t> G., et al. "Nitrogen-regulated transcription and enzyme activities in continuous cultures of </a:t>
            </a:r>
            <a:r>
              <a:rPr lang="en-US" i="1" dirty="0"/>
              <a:t>Saccharomyces </a:t>
            </a:r>
            <a:r>
              <a:rPr lang="en-US" i="1" dirty="0" err="1"/>
              <a:t>cerevisiae</a:t>
            </a:r>
            <a:r>
              <a:rPr lang="en-US" dirty="0"/>
              <a:t>." </a:t>
            </a:r>
            <a:r>
              <a:rPr lang="en-US" i="1" dirty="0"/>
              <a:t>Microbiology</a:t>
            </a:r>
            <a:r>
              <a:rPr lang="en-US" dirty="0"/>
              <a:t> 141.5 (1995): n. </a:t>
            </a:r>
            <a:r>
              <a:rPr lang="en-US" dirty="0" err="1"/>
              <a:t>pag</a:t>
            </a:r>
            <a:r>
              <a:rPr lang="en-US" dirty="0"/>
              <a:t>. Print.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Ter</a:t>
            </a:r>
            <a:r>
              <a:rPr lang="en-US" dirty="0"/>
              <a:t> Schure, </a:t>
            </a:r>
            <a:r>
              <a:rPr lang="en-US" dirty="0" err="1"/>
              <a:t>Eelko</a:t>
            </a:r>
            <a:r>
              <a:rPr lang="en-US" dirty="0"/>
              <a:t> G., et al</a:t>
            </a:r>
            <a:r>
              <a:rPr lang="en-US" dirty="0" smtClean="0"/>
              <a:t>. “The Concentration of Ammonia Regulates Nitrogen Metabolism in </a:t>
            </a:r>
            <a:r>
              <a:rPr lang="en-US" i="1" dirty="0" smtClean="0"/>
              <a:t>Saccharomyces </a:t>
            </a:r>
            <a:r>
              <a:rPr lang="en-US" i="1" dirty="0" err="1" smtClean="0"/>
              <a:t>cerevisiae</a:t>
            </a:r>
            <a:r>
              <a:rPr lang="en-US" dirty="0" smtClean="0"/>
              <a:t>.</a:t>
            </a:r>
            <a:r>
              <a:rPr lang="en-US" dirty="0"/>
              <a:t>" </a:t>
            </a:r>
            <a:r>
              <a:rPr lang="en-US" i="1" dirty="0" smtClean="0"/>
              <a:t>Journal of Bacteriology</a:t>
            </a:r>
            <a:r>
              <a:rPr lang="en-US" dirty="0" smtClean="0"/>
              <a:t> 177.22 </a:t>
            </a:r>
            <a:r>
              <a:rPr lang="en-US" dirty="0"/>
              <a:t>(1995): n. </a:t>
            </a:r>
            <a:r>
              <a:rPr lang="en-US" dirty="0" err="1"/>
              <a:t>pag</a:t>
            </a:r>
            <a:r>
              <a:rPr lang="en-US" dirty="0"/>
              <a:t>. Print. </a:t>
            </a:r>
          </a:p>
        </p:txBody>
      </p:sp>
    </p:spTree>
    <p:extLst>
      <p:ext uri="{BB962C8B-B14F-4D97-AF65-F5344CB8AC3E}">
        <p14:creationId xmlns:p14="http://schemas.microsoft.com/office/powerpoint/2010/main" val="33219661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Dr. </a:t>
            </a:r>
            <a:r>
              <a:rPr lang="en-US" dirty="0" err="1" smtClean="0"/>
              <a:t>Dahlquist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Department of Biology </a:t>
            </a:r>
          </a:p>
          <a:p>
            <a:pPr marL="0" indent="0">
              <a:buNone/>
            </a:pPr>
            <a:r>
              <a:rPr lang="en-US" dirty="0" smtClean="0"/>
              <a:t>Loyola Marymount University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Dr. Fitzpatrick</a:t>
            </a:r>
          </a:p>
          <a:p>
            <a:pPr marL="0" indent="0">
              <a:buNone/>
            </a:pPr>
            <a:r>
              <a:rPr lang="en-US" dirty="0" smtClean="0"/>
              <a:t>Department of Mathematics</a:t>
            </a:r>
          </a:p>
          <a:p>
            <a:pPr marL="0" indent="0">
              <a:buNone/>
            </a:pPr>
            <a:r>
              <a:rPr lang="en-US" dirty="0" smtClean="0"/>
              <a:t>Loyola Marymount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119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30" y="244158"/>
            <a:ext cx="8422183" cy="1339850"/>
          </a:xfrm>
        </p:spPr>
        <p:txBody>
          <a:bodyPr>
            <a:noAutofit/>
          </a:bodyPr>
          <a:lstStyle/>
          <a:p>
            <a:r>
              <a:rPr lang="en-US" sz="3000" i="1" dirty="0" smtClean="0"/>
              <a:t>Saccharomyces </a:t>
            </a:r>
            <a:r>
              <a:rPr lang="en-US" sz="3000" i="1" dirty="0" err="1" smtClean="0"/>
              <a:t>cerevisiae</a:t>
            </a:r>
            <a:r>
              <a:rPr lang="en-US" sz="3000" dirty="0" smtClean="0"/>
              <a:t> Prefers Different Methods of Carbon Metabolism Under Varying Glucose Concentrations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353" y="2133601"/>
            <a:ext cx="3987870" cy="3931920"/>
          </a:xfrm>
        </p:spPr>
        <p:txBody>
          <a:bodyPr/>
          <a:lstStyle/>
          <a:p>
            <a:r>
              <a:rPr lang="en-US" dirty="0" smtClean="0"/>
              <a:t>During high glucose concentrations, </a:t>
            </a:r>
            <a:r>
              <a:rPr lang="en-US" i="1" dirty="0" smtClean="0"/>
              <a:t>S. </a:t>
            </a:r>
            <a:r>
              <a:rPr lang="en-US" i="1" dirty="0" err="1" smtClean="0"/>
              <a:t>cerevisiae</a:t>
            </a:r>
            <a:r>
              <a:rPr lang="en-US" i="1" dirty="0" smtClean="0"/>
              <a:t> </a:t>
            </a:r>
            <a:r>
              <a:rPr lang="en-US" dirty="0" smtClean="0"/>
              <a:t>prefer anaerobic metabolism.</a:t>
            </a:r>
          </a:p>
          <a:p>
            <a:r>
              <a:rPr lang="en-US" dirty="0" smtClean="0"/>
              <a:t>During low glucose concentrations, </a:t>
            </a:r>
            <a:r>
              <a:rPr lang="en-US" i="1" dirty="0" smtClean="0"/>
              <a:t>S. </a:t>
            </a:r>
            <a:r>
              <a:rPr lang="en-US" i="1" dirty="0" err="1" smtClean="0"/>
              <a:t>cerevisiae</a:t>
            </a:r>
            <a:r>
              <a:rPr lang="en-US" i="1" dirty="0" smtClean="0"/>
              <a:t> </a:t>
            </a:r>
            <a:r>
              <a:rPr lang="en-US" dirty="0" smtClean="0"/>
              <a:t>prefer aerobic metabolism.</a:t>
            </a:r>
            <a:endParaRPr lang="en-US" dirty="0"/>
          </a:p>
        </p:txBody>
      </p:sp>
      <p:pic>
        <p:nvPicPr>
          <p:cNvPr id="4" name="Picture 3" descr="Screen shot 2013-02-23 at 11.05.3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544" y="1954913"/>
            <a:ext cx="3692239" cy="39568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83303" y="5838537"/>
            <a:ext cx="43091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Source: Nelson et al. (2008) Principles of Biochemistry. 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5879441" y="1684896"/>
            <a:ext cx="1977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Glucose Pathways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239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The Original </a:t>
            </a:r>
            <a:r>
              <a:rPr lang="en-US" sz="3000" dirty="0" err="1" smtClean="0"/>
              <a:t>Chemostat</a:t>
            </a:r>
            <a:r>
              <a:rPr lang="en-US" sz="3000" dirty="0" smtClean="0"/>
              <a:t> Model Does Not Account For Anaerobic and Aerobic Carbon Metabolism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0026" y="2122742"/>
            <a:ext cx="4847907" cy="4422560"/>
          </a:xfrm>
        </p:spPr>
        <p:txBody>
          <a:bodyPr>
            <a:normAutofit/>
          </a:bodyPr>
          <a:lstStyle/>
          <a:p>
            <a:r>
              <a:rPr lang="en-US" dirty="0" smtClean="0"/>
              <a:t>Original System of Differential Equations</a:t>
            </a:r>
          </a:p>
          <a:p>
            <a:pPr lvl="1"/>
            <a:r>
              <a:rPr lang="en-US" dirty="0" smtClean="0"/>
              <a:t>Carbon: dc</a:t>
            </a:r>
            <a:r>
              <a:rPr lang="en-US" baseline="-25000" dirty="0" smtClean="0"/>
              <a:t>1</a:t>
            </a:r>
            <a:r>
              <a:rPr lang="en-US" dirty="0" smtClean="0"/>
              <a:t>dt </a:t>
            </a:r>
            <a:r>
              <a:rPr lang="en-US" dirty="0"/>
              <a:t>= q*</a:t>
            </a:r>
            <a:r>
              <a:rPr lang="en-US" dirty="0" err="1"/>
              <a:t>u</a:t>
            </a:r>
            <a:r>
              <a:rPr lang="en-US" baseline="-25000" dirty="0" err="1"/>
              <a:t>c</a:t>
            </a:r>
            <a:r>
              <a:rPr lang="en-US" dirty="0"/>
              <a:t>- q*c</a:t>
            </a:r>
            <a:r>
              <a:rPr lang="en-US" baseline="-25000" dirty="0"/>
              <a:t>1</a:t>
            </a:r>
            <a:r>
              <a:rPr lang="en-US" dirty="0"/>
              <a:t> -((y*c</a:t>
            </a:r>
            <a:r>
              <a:rPr lang="en-US" baseline="-25000" dirty="0"/>
              <a:t>1</a:t>
            </a:r>
            <a:r>
              <a:rPr lang="en-US" dirty="0"/>
              <a:t>*</a:t>
            </a:r>
            <a:r>
              <a:rPr lang="en-US" dirty="0" err="1"/>
              <a:t>V</a:t>
            </a:r>
            <a:r>
              <a:rPr lang="en-US" baseline="-25000" dirty="0" err="1"/>
              <a:t>c</a:t>
            </a:r>
            <a:r>
              <a:rPr lang="en-US" dirty="0"/>
              <a:t>)/(K</a:t>
            </a:r>
            <a:r>
              <a:rPr lang="en-US" baseline="-25000" dirty="0"/>
              <a:t>c</a:t>
            </a:r>
            <a:r>
              <a:rPr lang="en-US" dirty="0"/>
              <a:t>+c</a:t>
            </a:r>
            <a:r>
              <a:rPr lang="en-US" baseline="-25000" dirty="0"/>
              <a:t>1</a:t>
            </a:r>
            <a:r>
              <a:rPr lang="en-US" dirty="0"/>
              <a:t>))*(c</a:t>
            </a:r>
            <a:r>
              <a:rPr lang="en-US" baseline="-25000" dirty="0"/>
              <a:t>2</a:t>
            </a:r>
            <a:r>
              <a:rPr lang="en-US" dirty="0"/>
              <a:t>/(c</a:t>
            </a:r>
            <a:r>
              <a:rPr lang="en-US" baseline="-25000" dirty="0"/>
              <a:t>2</a:t>
            </a:r>
            <a:r>
              <a:rPr lang="en-US" dirty="0"/>
              <a:t>+K</a:t>
            </a:r>
            <a:r>
              <a:rPr lang="en-US" baseline="-25000" dirty="0"/>
              <a:t>n</a:t>
            </a:r>
            <a:r>
              <a:rPr lang="en-US" dirty="0"/>
              <a:t>)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Nitrogen: dc</a:t>
            </a:r>
            <a:r>
              <a:rPr lang="en-US" baseline="-25000" dirty="0" smtClean="0"/>
              <a:t>2</a:t>
            </a:r>
            <a:r>
              <a:rPr lang="en-US" dirty="0" smtClean="0"/>
              <a:t>dt </a:t>
            </a:r>
            <a:r>
              <a:rPr lang="en-US" dirty="0"/>
              <a:t>= q*u</a:t>
            </a:r>
            <a:r>
              <a:rPr lang="en-US" baseline="-25000" dirty="0"/>
              <a:t>n</a:t>
            </a:r>
            <a:r>
              <a:rPr lang="en-US" dirty="0"/>
              <a:t> - q*c</a:t>
            </a:r>
            <a:r>
              <a:rPr lang="en-US" baseline="-25000" dirty="0"/>
              <a:t>2</a:t>
            </a:r>
            <a:r>
              <a:rPr lang="en-US" dirty="0"/>
              <a:t> -((y*c</a:t>
            </a:r>
            <a:r>
              <a:rPr lang="en-US" baseline="-25000" dirty="0"/>
              <a:t>1</a:t>
            </a:r>
            <a:r>
              <a:rPr lang="en-US" dirty="0"/>
              <a:t>*</a:t>
            </a:r>
            <a:r>
              <a:rPr lang="en-US" dirty="0" err="1"/>
              <a:t>V</a:t>
            </a:r>
            <a:r>
              <a:rPr lang="en-US" baseline="-25000" dirty="0" err="1"/>
              <a:t>n</a:t>
            </a:r>
            <a:r>
              <a:rPr lang="en-US" dirty="0"/>
              <a:t>)/(K</a:t>
            </a:r>
            <a:r>
              <a:rPr lang="en-US" baseline="-25000" dirty="0"/>
              <a:t>c</a:t>
            </a:r>
            <a:r>
              <a:rPr lang="en-US" dirty="0"/>
              <a:t>+c</a:t>
            </a:r>
            <a:r>
              <a:rPr lang="en-US" baseline="-25000" dirty="0"/>
              <a:t>1</a:t>
            </a:r>
            <a:r>
              <a:rPr lang="en-US" dirty="0"/>
              <a:t>))*(c</a:t>
            </a:r>
            <a:r>
              <a:rPr lang="en-US" baseline="-25000" dirty="0"/>
              <a:t>2</a:t>
            </a:r>
            <a:r>
              <a:rPr lang="en-US" dirty="0"/>
              <a:t>/(c</a:t>
            </a:r>
            <a:r>
              <a:rPr lang="en-US" baseline="-25000" dirty="0"/>
              <a:t>2</a:t>
            </a:r>
            <a:r>
              <a:rPr lang="en-US" dirty="0"/>
              <a:t>+K</a:t>
            </a:r>
            <a:r>
              <a:rPr lang="en-US" baseline="-25000" dirty="0"/>
              <a:t>n</a:t>
            </a:r>
            <a:r>
              <a:rPr lang="en-US" dirty="0"/>
              <a:t>)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Yeast: </a:t>
            </a:r>
            <a:r>
              <a:rPr lang="en-US" dirty="0" err="1" smtClean="0"/>
              <a:t>dydt</a:t>
            </a:r>
            <a:r>
              <a:rPr lang="en-US" dirty="0" smtClean="0"/>
              <a:t> </a:t>
            </a:r>
            <a:r>
              <a:rPr lang="en-US" dirty="0"/>
              <a:t>= (y*r)*(c</a:t>
            </a:r>
            <a:r>
              <a:rPr lang="en-US" baseline="-25000" dirty="0"/>
              <a:t>1</a:t>
            </a:r>
            <a:r>
              <a:rPr lang="en-US" dirty="0"/>
              <a:t>)/(K</a:t>
            </a:r>
            <a:r>
              <a:rPr lang="en-US" baseline="-25000" dirty="0"/>
              <a:t>c</a:t>
            </a:r>
            <a:r>
              <a:rPr lang="en-US" dirty="0"/>
              <a:t>+c</a:t>
            </a:r>
            <a:r>
              <a:rPr lang="en-US" baseline="-25000" dirty="0"/>
              <a:t>1</a:t>
            </a:r>
            <a:r>
              <a:rPr lang="en-US" dirty="0"/>
              <a:t>)*(c</a:t>
            </a:r>
            <a:r>
              <a:rPr lang="en-US" baseline="-25000" dirty="0"/>
              <a:t>2</a:t>
            </a:r>
            <a:r>
              <a:rPr lang="en-US" dirty="0"/>
              <a:t>/(c</a:t>
            </a:r>
            <a:r>
              <a:rPr lang="en-US" baseline="-25000" dirty="0"/>
              <a:t>2</a:t>
            </a:r>
            <a:r>
              <a:rPr lang="en-US" dirty="0"/>
              <a:t>+K</a:t>
            </a:r>
            <a:r>
              <a:rPr lang="en-US" baseline="-25000" dirty="0"/>
              <a:t>n</a:t>
            </a:r>
            <a:r>
              <a:rPr lang="en-US" dirty="0"/>
              <a:t>)) - q*</a:t>
            </a:r>
            <a:r>
              <a:rPr lang="en-US" dirty="0" smtClean="0"/>
              <a:t>y</a:t>
            </a:r>
          </a:p>
          <a:p>
            <a:pPr lvl="1"/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486017"/>
              </p:ext>
            </p:extLst>
          </p:nvPr>
        </p:nvGraphicFramePr>
        <p:xfrm>
          <a:off x="870195" y="4689765"/>
          <a:ext cx="2746867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8671"/>
                <a:gridCol w="10481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State Variables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Variable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Carbon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Nitrogen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136158"/>
              </p:ext>
            </p:extLst>
          </p:nvPr>
        </p:nvGraphicFramePr>
        <p:xfrm>
          <a:off x="774838" y="1971551"/>
          <a:ext cx="2893849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5653"/>
                <a:gridCol w="10481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Parameter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Variable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Dilution</a:t>
                      </a:r>
                      <a:r>
                        <a:rPr lang="en-US" baseline="0" dirty="0" smtClean="0"/>
                        <a:t>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q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Nitrogen feed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</a:t>
                      </a:r>
                      <a:r>
                        <a:rPr lang="en-US" baseline="-25000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Carbon feed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u</a:t>
                      </a:r>
                      <a:r>
                        <a:rPr lang="en-US" baseline="-25000" dirty="0" err="1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Growth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Reaction rates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</a:t>
                      </a:r>
                      <a:r>
                        <a:rPr lang="en-US" baseline="-25000" dirty="0" err="1" smtClean="0"/>
                        <a:t>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V</a:t>
                      </a:r>
                      <a:r>
                        <a:rPr lang="en-US" baseline="-25000" dirty="0" err="1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Constants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/>
                        <a:t>K</a:t>
                      </a:r>
                      <a:r>
                        <a:rPr lang="en-US" baseline="-25000" dirty="0" err="1" smtClean="0"/>
                        <a:t>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K</a:t>
                      </a:r>
                      <a:r>
                        <a:rPr lang="en-US" baseline="-25000" dirty="0" err="1" smtClean="0"/>
                        <a:t>c</a:t>
                      </a:r>
                      <a:r>
                        <a:rPr lang="en-US" baseline="0" dirty="0" smtClean="0"/>
                        <a:t> </a:t>
                      </a:r>
                      <a:endParaRPr lang="en-US" baseline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2408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000" dirty="0" smtClean="0"/>
              <a:t>The Original Model Does Not Correspond With The Actual Values From ter. Schure </a:t>
            </a:r>
            <a:r>
              <a:rPr lang="en-US" sz="3000" i="1" dirty="0" smtClean="0"/>
              <a:t>et al </a:t>
            </a:r>
            <a:r>
              <a:rPr lang="en-US" sz="3000" dirty="0" smtClean="0"/>
              <a:t>(1995) paper in the </a:t>
            </a:r>
            <a:r>
              <a:rPr lang="en-US" sz="3000" i="1" dirty="0" smtClean="0"/>
              <a:t>Journal of Bacteriology</a:t>
            </a:r>
            <a:endParaRPr lang="en-US" sz="3000" i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2441" y="4585718"/>
            <a:ext cx="8394700" cy="1826370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 smtClean="0"/>
              <a:t>Glucose was kept constant in the paper, leading to a glucose limited condition.</a:t>
            </a:r>
          </a:p>
          <a:p>
            <a:r>
              <a:rPr lang="en-US" sz="1800" dirty="0" smtClean="0"/>
              <a:t>Carbon metabolism did not significantly change with increasing ammonia concentration above 44 </a:t>
            </a:r>
            <a:r>
              <a:rPr lang="en-US" sz="1800" dirty="0" err="1" smtClean="0"/>
              <a:t>mM</a:t>
            </a:r>
            <a:r>
              <a:rPr lang="en-US" sz="1800" dirty="0" smtClean="0"/>
              <a:t> NH</a:t>
            </a:r>
            <a:r>
              <a:rPr lang="en-US" sz="1800" baseline="-25000" dirty="0" smtClean="0"/>
              <a:t>4</a:t>
            </a:r>
            <a:r>
              <a:rPr lang="en-US" sz="1800" baseline="30000" dirty="0" smtClean="0"/>
              <a:t>+</a:t>
            </a:r>
            <a:r>
              <a:rPr lang="en-US" sz="1800" dirty="0" smtClean="0"/>
              <a:t> in the paper, while the original model we suggested in class proposes that carbon residual changes.</a:t>
            </a:r>
          </a:p>
          <a:p>
            <a:r>
              <a:rPr lang="en-US" sz="1800" dirty="0" smtClean="0"/>
              <a:t>Biomass and nitrogen were relatively accurate to the paper.</a:t>
            </a:r>
            <a:endParaRPr lang="en-US" sz="1800" dirty="0"/>
          </a:p>
        </p:txBody>
      </p:sp>
      <p:pic>
        <p:nvPicPr>
          <p:cNvPr id="8" name="Picture 7" descr="Screen shot 2013-02-23 at 8.39.4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42" y="2025376"/>
            <a:ext cx="2493868" cy="2140152"/>
          </a:xfrm>
          <a:prstGeom prst="rect">
            <a:avLst/>
          </a:prstGeom>
        </p:spPr>
      </p:pic>
      <p:pic>
        <p:nvPicPr>
          <p:cNvPr id="9" name="Picture 8" descr="Screen shot 2013-02-23 at 8.39.5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300" y="2018844"/>
            <a:ext cx="2315533" cy="2152181"/>
          </a:xfrm>
          <a:prstGeom prst="rect">
            <a:avLst/>
          </a:prstGeom>
        </p:spPr>
      </p:pic>
      <p:pic>
        <p:nvPicPr>
          <p:cNvPr id="10" name="Picture 9" descr="Screen shot 2013-02-23 at 8.40.1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388" y="2014808"/>
            <a:ext cx="2541004" cy="219361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30954" y="1665766"/>
            <a:ext cx="2172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Nitrogen Residual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625613" y="1654556"/>
            <a:ext cx="2069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Carbon Residual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6853596" y="1618734"/>
            <a:ext cx="11010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Biomass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6275325" y="4131033"/>
            <a:ext cx="2767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 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404697" y="4110483"/>
            <a:ext cx="2767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 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86513" y="4075209"/>
            <a:ext cx="2767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 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 rot="16200000">
            <a:off x="2207634" y="2874283"/>
            <a:ext cx="237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Carbon residual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-821104" y="2878318"/>
            <a:ext cx="251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Nitrogen residual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5411351" y="3037230"/>
            <a:ext cx="1515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Biomass (g/l)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759234" y="2248370"/>
            <a:ext cx="274578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42713" y="2451523"/>
            <a:ext cx="274578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929603" y="2057722"/>
            <a:ext cx="180911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/>
              <a:t>= Original Model</a:t>
            </a:r>
          </a:p>
          <a:p>
            <a:r>
              <a:rPr lang="en-US" sz="1500" dirty="0" smtClean="0"/>
              <a:t>= ter. Schure Model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493875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244158"/>
            <a:ext cx="8420099" cy="1432242"/>
          </a:xfrm>
        </p:spPr>
        <p:txBody>
          <a:bodyPr>
            <a:noAutofit/>
          </a:bodyPr>
          <a:lstStyle/>
          <a:p>
            <a:r>
              <a:rPr lang="en-US" sz="3000" dirty="0" smtClean="0"/>
              <a:t>How Does Carbon Metabolism Under Anaerobic and Aerobic Conditions Relate to the ter</a:t>
            </a:r>
            <a:r>
              <a:rPr lang="en-US" sz="3000" dirty="0"/>
              <a:t>. Schure </a:t>
            </a:r>
            <a:r>
              <a:rPr lang="en-US" sz="3000" i="1" dirty="0"/>
              <a:t>et al </a:t>
            </a:r>
            <a:r>
              <a:rPr lang="en-US" sz="3000" dirty="0"/>
              <a:t>(1995) paper in the </a:t>
            </a:r>
            <a:r>
              <a:rPr lang="en-US" sz="3000" i="1" dirty="0"/>
              <a:t>Journal of </a:t>
            </a:r>
            <a:r>
              <a:rPr lang="en-US" sz="3000" i="1" dirty="0" smtClean="0"/>
              <a:t>Bacteriology</a:t>
            </a:r>
            <a:r>
              <a:rPr lang="en-US" sz="3000" dirty="0" smtClean="0"/>
              <a:t>?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776" y="1925320"/>
            <a:ext cx="3416012" cy="422415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Respiratory quotient= CO2 produced/O2 consumed</a:t>
            </a:r>
          </a:p>
          <a:p>
            <a:r>
              <a:rPr lang="en-US" dirty="0" smtClean="0"/>
              <a:t>Fermentation occurs at 29 </a:t>
            </a:r>
            <a:r>
              <a:rPr lang="en-US" dirty="0" err="1" smtClean="0"/>
              <a:t>mM</a:t>
            </a:r>
            <a:r>
              <a:rPr lang="en-US" dirty="0" smtClean="0"/>
              <a:t> 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.</a:t>
            </a:r>
            <a:endParaRPr lang="en-US" baseline="30000" dirty="0" smtClean="0"/>
          </a:p>
          <a:p>
            <a:r>
              <a:rPr lang="en-US" dirty="0" smtClean="0"/>
              <a:t>Respiration occurs at 44 </a:t>
            </a:r>
            <a:r>
              <a:rPr lang="en-US" dirty="0" err="1" smtClean="0"/>
              <a:t>mM</a:t>
            </a:r>
            <a:r>
              <a:rPr lang="en-US" dirty="0" smtClean="0"/>
              <a:t> 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Carbon metabolism does not significantly change after 44 </a:t>
            </a:r>
            <a:r>
              <a:rPr lang="en-US" dirty="0" err="1" smtClean="0"/>
              <a:t>mM</a:t>
            </a:r>
            <a:r>
              <a:rPr lang="en-US" dirty="0" smtClean="0"/>
              <a:t> 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.</a:t>
            </a:r>
          </a:p>
          <a:p>
            <a:r>
              <a:rPr lang="en-US" dirty="0" smtClean="0"/>
              <a:t>Yeast switch between fermentation and respiration depending on carbon concentration.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75" t="5173" b="50000"/>
          <a:stretch>
            <a:fillRect/>
          </a:stretch>
        </p:blipFill>
        <p:spPr bwMode="auto">
          <a:xfrm>
            <a:off x="355600" y="1925320"/>
            <a:ext cx="4829175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3213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9527" y="1766689"/>
            <a:ext cx="3551572" cy="39319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is an increase in both carbon dioxide production and oxygen consumption when increasing dilution rate (D) from 0.05 to 0.29 h</a:t>
            </a:r>
            <a:r>
              <a:rPr lang="en-US" baseline="30000" dirty="0" smtClean="0"/>
              <a:t>-1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respiration quotient was constant at all D values.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42900" y="244158"/>
            <a:ext cx="8458199" cy="1339850"/>
          </a:xfrm>
        </p:spPr>
        <p:txBody>
          <a:bodyPr>
            <a:noAutofit/>
          </a:bodyPr>
          <a:lstStyle/>
          <a:p>
            <a:r>
              <a:rPr lang="en-US" sz="3000" dirty="0" smtClean="0"/>
              <a:t>How Does Carbon Metabolism Under Anaerobic and Aerobic Conditions Relate to the ter</a:t>
            </a:r>
            <a:r>
              <a:rPr lang="en-US" sz="3000" dirty="0"/>
              <a:t>. Schure </a:t>
            </a:r>
            <a:r>
              <a:rPr lang="en-US" sz="3000" i="1" dirty="0"/>
              <a:t>et al </a:t>
            </a:r>
            <a:r>
              <a:rPr lang="en-US" sz="3000" dirty="0"/>
              <a:t>(1995) paper </a:t>
            </a:r>
            <a:r>
              <a:rPr lang="en-US" sz="3000" dirty="0" smtClean="0"/>
              <a:t>in </a:t>
            </a:r>
            <a:r>
              <a:rPr lang="en-US" sz="3000" i="1" dirty="0" smtClean="0"/>
              <a:t>Microbiology</a:t>
            </a:r>
            <a:r>
              <a:rPr lang="en-US" sz="3000" dirty="0" smtClean="0"/>
              <a:t>?</a:t>
            </a:r>
            <a:endParaRPr lang="en-US" sz="3000" dirty="0"/>
          </a:p>
        </p:txBody>
      </p:sp>
      <p:pic>
        <p:nvPicPr>
          <p:cNvPr id="7" name="Picture 6" descr="Screen shot 2013-02-23 at 10.18.0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66" y="1840288"/>
            <a:ext cx="4774321" cy="38333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45895" y="5566749"/>
            <a:ext cx="831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 (h</a:t>
            </a:r>
            <a:r>
              <a:rPr lang="en-US" baseline="30000" dirty="0" smtClean="0"/>
              <a:t>-1</a:t>
            </a:r>
            <a:r>
              <a:rPr lang="en-US" dirty="0"/>
              <a:t>)</a:t>
            </a:r>
          </a:p>
        </p:txBody>
      </p:sp>
      <p:pic>
        <p:nvPicPr>
          <p:cNvPr id="9" name="Picture 8" descr="Screen shot 2013-02-23 at 10.30.4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5888153"/>
            <a:ext cx="7282574" cy="28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555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 smtClean="0"/>
              <a:t>Model #1: Accounting For Different Usage Rates of Glucose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1998" y="1704846"/>
            <a:ext cx="4535464" cy="4645419"/>
          </a:xfrm>
        </p:spPr>
        <p:txBody>
          <a:bodyPr>
            <a:normAutofit/>
          </a:bodyPr>
          <a:lstStyle/>
          <a:p>
            <a:r>
              <a:rPr lang="en-US" sz="1800" dirty="0" smtClean="0"/>
              <a:t>Edited System</a:t>
            </a:r>
          </a:p>
          <a:p>
            <a:pPr lvl="1"/>
            <a:r>
              <a:rPr lang="en-US" sz="1800" dirty="0" smtClean="0"/>
              <a:t>Carbon: dc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dt </a:t>
            </a:r>
            <a:r>
              <a:rPr lang="en-US" sz="1800" dirty="0"/>
              <a:t>= q*</a:t>
            </a:r>
            <a:r>
              <a:rPr lang="en-US" sz="1800" dirty="0" err="1"/>
              <a:t>u</a:t>
            </a:r>
            <a:r>
              <a:rPr lang="en-US" sz="1800" baseline="-25000" dirty="0" err="1"/>
              <a:t>c</a:t>
            </a:r>
            <a:r>
              <a:rPr lang="en-US" sz="1800" dirty="0"/>
              <a:t>- q*c</a:t>
            </a:r>
            <a:r>
              <a:rPr lang="en-US" sz="1800" baseline="-25000" dirty="0"/>
              <a:t>1</a:t>
            </a:r>
            <a:r>
              <a:rPr lang="en-US" sz="1800" dirty="0"/>
              <a:t> -(((y*</a:t>
            </a:r>
            <a:r>
              <a:rPr lang="en-US" sz="1800" dirty="0" err="1"/>
              <a:t>V</a:t>
            </a:r>
            <a:r>
              <a:rPr lang="en-US" sz="1800" baseline="-25000" dirty="0" err="1"/>
              <a:t>c</a:t>
            </a:r>
            <a:r>
              <a:rPr lang="en-US" sz="1800" dirty="0"/>
              <a:t>)*</a:t>
            </a:r>
            <a:r>
              <a:rPr lang="en-US" sz="1800" dirty="0" smtClean="0"/>
              <a:t>((</a:t>
            </a:r>
            <a:r>
              <a:rPr lang="en-US" sz="1800" dirty="0"/>
              <a:t>c</a:t>
            </a:r>
            <a:r>
              <a:rPr lang="en-US" sz="1800" baseline="-25000" dirty="0"/>
              <a:t>1</a:t>
            </a:r>
            <a:r>
              <a:rPr lang="en-US" sz="1800" dirty="0" smtClean="0"/>
              <a:t>)</a:t>
            </a:r>
            <a:r>
              <a:rPr lang="en-US" sz="1800" baseline="30000" dirty="0" smtClean="0"/>
              <a:t>2</a:t>
            </a:r>
            <a:r>
              <a:rPr lang="en-US" sz="1800" dirty="0" smtClean="0"/>
              <a:t>+</a:t>
            </a:r>
            <a:r>
              <a:rPr lang="en-US" sz="1800" dirty="0"/>
              <a:t>c</a:t>
            </a:r>
            <a:r>
              <a:rPr lang="en-US" sz="1800" baseline="-25000" dirty="0"/>
              <a:t>1</a:t>
            </a:r>
            <a:r>
              <a:rPr lang="en-US" sz="1800" dirty="0"/>
              <a:t>))/(</a:t>
            </a:r>
            <a:r>
              <a:rPr lang="en-US" sz="1800" dirty="0" err="1"/>
              <a:t>K</a:t>
            </a:r>
            <a:r>
              <a:rPr lang="en-US" sz="1800" baseline="-25000" dirty="0" err="1"/>
              <a:t>c</a:t>
            </a:r>
            <a:r>
              <a:rPr lang="en-US" sz="1800" dirty="0" smtClean="0"/>
              <a:t>+ (</a:t>
            </a:r>
            <a:r>
              <a:rPr lang="en-US" sz="1800" dirty="0"/>
              <a:t>c</a:t>
            </a:r>
            <a:r>
              <a:rPr lang="en-US" sz="1800" baseline="-25000" dirty="0"/>
              <a:t>1</a:t>
            </a:r>
            <a:r>
              <a:rPr lang="en-US" sz="1800" dirty="0" smtClean="0"/>
              <a:t>)</a:t>
            </a:r>
            <a:r>
              <a:rPr lang="en-US" sz="1800" baseline="30000" dirty="0" smtClean="0"/>
              <a:t>2</a:t>
            </a:r>
            <a:r>
              <a:rPr lang="en-US" sz="1800" dirty="0" smtClean="0"/>
              <a:t>)*(c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/(</a:t>
            </a:r>
            <a:r>
              <a:rPr lang="en-US" sz="1800" dirty="0"/>
              <a:t>c</a:t>
            </a:r>
            <a:r>
              <a:rPr lang="en-US" sz="1800" baseline="-25000" dirty="0"/>
              <a:t>2</a:t>
            </a:r>
            <a:r>
              <a:rPr lang="en-US" sz="1800" dirty="0"/>
              <a:t>+K</a:t>
            </a:r>
            <a:r>
              <a:rPr lang="en-US" sz="1800" baseline="-25000" dirty="0"/>
              <a:t>n</a:t>
            </a:r>
            <a:r>
              <a:rPr lang="en-US" sz="1800" dirty="0"/>
              <a:t>)</a:t>
            </a:r>
            <a:r>
              <a:rPr lang="en-US" sz="1800" dirty="0" smtClean="0"/>
              <a:t>)</a:t>
            </a:r>
          </a:p>
          <a:p>
            <a:pPr lvl="1"/>
            <a:r>
              <a:rPr lang="en-US" sz="1800" dirty="0" smtClean="0"/>
              <a:t>Nitrogen: dc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dt </a:t>
            </a:r>
            <a:r>
              <a:rPr lang="en-US" sz="1800" dirty="0"/>
              <a:t>= q*u</a:t>
            </a:r>
            <a:r>
              <a:rPr lang="en-US" sz="1800" baseline="-25000" dirty="0"/>
              <a:t>n</a:t>
            </a:r>
            <a:r>
              <a:rPr lang="en-US" sz="1800" dirty="0"/>
              <a:t> - q*c</a:t>
            </a:r>
            <a:r>
              <a:rPr lang="en-US" sz="1800" baseline="-25000" dirty="0"/>
              <a:t>2</a:t>
            </a:r>
            <a:r>
              <a:rPr lang="en-US" sz="1800" dirty="0"/>
              <a:t> -((y*</a:t>
            </a:r>
            <a:r>
              <a:rPr lang="en-US" sz="1800" dirty="0" err="1"/>
              <a:t>V</a:t>
            </a:r>
            <a:r>
              <a:rPr lang="en-US" sz="1800" baseline="-25000" dirty="0" err="1"/>
              <a:t>n</a:t>
            </a:r>
            <a:r>
              <a:rPr lang="en-US" sz="1800" dirty="0"/>
              <a:t>)*</a:t>
            </a:r>
            <a:r>
              <a:rPr lang="en-US" sz="1800" dirty="0" smtClean="0"/>
              <a:t>((</a:t>
            </a:r>
            <a:r>
              <a:rPr lang="en-US" sz="1800" dirty="0"/>
              <a:t>c</a:t>
            </a:r>
            <a:r>
              <a:rPr lang="en-US" sz="1800" baseline="-25000" dirty="0"/>
              <a:t>1</a:t>
            </a:r>
            <a:r>
              <a:rPr lang="en-US" sz="1800" dirty="0" smtClean="0"/>
              <a:t>)</a:t>
            </a:r>
            <a:r>
              <a:rPr lang="en-US" sz="1800" baseline="30000" dirty="0" smtClean="0"/>
              <a:t>2</a:t>
            </a:r>
            <a:r>
              <a:rPr lang="en-US" sz="1800" dirty="0" smtClean="0"/>
              <a:t>+</a:t>
            </a:r>
            <a:r>
              <a:rPr lang="en-US" sz="1800" dirty="0"/>
              <a:t>c</a:t>
            </a:r>
            <a:r>
              <a:rPr lang="en-US" sz="1800" baseline="-25000" dirty="0"/>
              <a:t>1</a:t>
            </a:r>
            <a:r>
              <a:rPr lang="en-US" sz="1800" dirty="0"/>
              <a:t>)/(</a:t>
            </a:r>
            <a:r>
              <a:rPr lang="en-US" sz="1800" dirty="0" err="1"/>
              <a:t>K</a:t>
            </a:r>
            <a:r>
              <a:rPr lang="en-US" sz="1800" baseline="-25000" dirty="0" err="1"/>
              <a:t>c</a:t>
            </a:r>
            <a:r>
              <a:rPr lang="en-US" sz="1800" dirty="0" smtClean="0"/>
              <a:t>+(</a:t>
            </a:r>
            <a:r>
              <a:rPr lang="en-US" sz="1800" dirty="0"/>
              <a:t>c</a:t>
            </a:r>
            <a:r>
              <a:rPr lang="en-US" sz="1800" baseline="-25000" dirty="0"/>
              <a:t>1</a:t>
            </a:r>
            <a:r>
              <a:rPr lang="en-US" sz="1800" dirty="0" smtClean="0"/>
              <a:t>)</a:t>
            </a:r>
            <a:r>
              <a:rPr lang="en-US" sz="1800" baseline="30000" dirty="0"/>
              <a:t>2</a:t>
            </a:r>
            <a:r>
              <a:rPr lang="en-US" sz="1800" dirty="0" smtClean="0"/>
              <a:t>)</a:t>
            </a:r>
            <a:r>
              <a:rPr lang="en-US" sz="1800" dirty="0"/>
              <a:t>*(c</a:t>
            </a:r>
            <a:r>
              <a:rPr lang="en-US" sz="1800" baseline="-25000" dirty="0"/>
              <a:t>2</a:t>
            </a:r>
            <a:r>
              <a:rPr lang="en-US" sz="1800" dirty="0"/>
              <a:t>/(c</a:t>
            </a:r>
            <a:r>
              <a:rPr lang="en-US" sz="1800" baseline="-25000" dirty="0"/>
              <a:t>2</a:t>
            </a:r>
            <a:r>
              <a:rPr lang="en-US" sz="1800" dirty="0"/>
              <a:t>+K</a:t>
            </a:r>
            <a:r>
              <a:rPr lang="en-US" sz="1800" baseline="-25000" dirty="0"/>
              <a:t>n</a:t>
            </a:r>
            <a:r>
              <a:rPr lang="en-US" sz="1800" dirty="0"/>
              <a:t>)</a:t>
            </a:r>
            <a:r>
              <a:rPr lang="en-US" sz="1800" dirty="0" smtClean="0"/>
              <a:t>)</a:t>
            </a:r>
            <a:endParaRPr lang="en-US" sz="1800" dirty="0"/>
          </a:p>
          <a:p>
            <a:pPr lvl="1"/>
            <a:r>
              <a:rPr lang="en-US" sz="1800" dirty="0" smtClean="0"/>
              <a:t>Yeast: </a:t>
            </a:r>
            <a:r>
              <a:rPr lang="en-US" sz="1800" dirty="0" err="1" smtClean="0"/>
              <a:t>dydt</a:t>
            </a:r>
            <a:r>
              <a:rPr lang="en-US" sz="1800" dirty="0"/>
              <a:t>  = (y*r)*((c</a:t>
            </a:r>
            <a:r>
              <a:rPr lang="en-US" sz="1800" baseline="-25000" dirty="0"/>
              <a:t>1</a:t>
            </a:r>
            <a:r>
              <a:rPr lang="en-US" sz="1800" dirty="0" smtClean="0"/>
              <a:t>)</a:t>
            </a:r>
            <a:r>
              <a:rPr lang="en-US" sz="1800" baseline="30000" dirty="0" smtClean="0"/>
              <a:t>2</a:t>
            </a:r>
            <a:r>
              <a:rPr lang="en-US" sz="1800" dirty="0" smtClean="0"/>
              <a:t>+c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)</a:t>
            </a:r>
            <a:r>
              <a:rPr lang="en-US" sz="1800" dirty="0"/>
              <a:t>/(</a:t>
            </a:r>
            <a:r>
              <a:rPr lang="en-US" sz="1800" dirty="0" err="1"/>
              <a:t>K</a:t>
            </a:r>
            <a:r>
              <a:rPr lang="en-US" sz="1800" baseline="-25000" dirty="0" err="1"/>
              <a:t>c</a:t>
            </a:r>
            <a:r>
              <a:rPr lang="en-US" sz="1800" dirty="0" smtClean="0"/>
              <a:t>+(c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)</a:t>
            </a:r>
            <a:r>
              <a:rPr lang="en-US" sz="1800" baseline="30000" dirty="0" smtClean="0"/>
              <a:t>2</a:t>
            </a:r>
            <a:r>
              <a:rPr lang="en-US" sz="1800" dirty="0" smtClean="0"/>
              <a:t>)</a:t>
            </a:r>
            <a:r>
              <a:rPr lang="en-US" sz="1800" dirty="0"/>
              <a:t>*(c</a:t>
            </a:r>
            <a:r>
              <a:rPr lang="en-US" sz="1800" baseline="-25000" dirty="0"/>
              <a:t>2</a:t>
            </a:r>
            <a:r>
              <a:rPr lang="en-US" sz="1800" dirty="0"/>
              <a:t>/(c</a:t>
            </a:r>
            <a:r>
              <a:rPr lang="en-US" sz="1800" baseline="-25000" dirty="0"/>
              <a:t>2</a:t>
            </a:r>
            <a:r>
              <a:rPr lang="en-US" sz="1800" dirty="0"/>
              <a:t>+K</a:t>
            </a:r>
            <a:r>
              <a:rPr lang="en-US" sz="1800" baseline="-25000" dirty="0"/>
              <a:t>n</a:t>
            </a:r>
            <a:r>
              <a:rPr lang="en-US" sz="1800" dirty="0"/>
              <a:t>)) - q*</a:t>
            </a:r>
            <a:r>
              <a:rPr lang="en-US" sz="1800" dirty="0" smtClean="0"/>
              <a:t>y</a:t>
            </a:r>
          </a:p>
          <a:p>
            <a:r>
              <a:rPr lang="en-US" sz="1800" dirty="0" smtClean="0"/>
              <a:t>This system accounts for the differing rates of carbon use in shortage and surplus of glucose.</a:t>
            </a:r>
          </a:p>
          <a:p>
            <a:r>
              <a:rPr lang="en-US" sz="1800" dirty="0" smtClean="0"/>
              <a:t>Yeast are inefficient with glucose use when glucose concentration is high. This model factors this in.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959406"/>
              </p:ext>
            </p:extLst>
          </p:nvPr>
        </p:nvGraphicFramePr>
        <p:xfrm>
          <a:off x="774838" y="1971551"/>
          <a:ext cx="2893849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5653"/>
                <a:gridCol w="10481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Parameter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Variable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Dilution</a:t>
                      </a:r>
                      <a:r>
                        <a:rPr lang="en-US" baseline="0" dirty="0" smtClean="0"/>
                        <a:t>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q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Nitrogen feed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</a:t>
                      </a:r>
                      <a:r>
                        <a:rPr lang="en-US" baseline="-25000" dirty="0" smtClean="0"/>
                        <a:t>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Carbon feed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u</a:t>
                      </a:r>
                      <a:r>
                        <a:rPr lang="en-US" baseline="-25000" dirty="0" err="1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Growth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Reaction rates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</a:t>
                      </a:r>
                      <a:r>
                        <a:rPr lang="en-US" baseline="-25000" dirty="0" err="1" smtClean="0"/>
                        <a:t>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V</a:t>
                      </a:r>
                      <a:r>
                        <a:rPr lang="en-US" baseline="-25000" dirty="0" err="1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Constants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/>
                        <a:t>K</a:t>
                      </a:r>
                      <a:r>
                        <a:rPr lang="en-US" baseline="-25000" dirty="0" err="1" smtClean="0"/>
                        <a:t>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K</a:t>
                      </a:r>
                      <a:r>
                        <a:rPr lang="en-US" baseline="-25000" dirty="0" err="1" smtClean="0"/>
                        <a:t>c</a:t>
                      </a:r>
                      <a:r>
                        <a:rPr lang="en-US" baseline="0" dirty="0" smtClean="0"/>
                        <a:t> </a:t>
                      </a:r>
                      <a:endParaRPr lang="en-US" baseline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841579"/>
              </p:ext>
            </p:extLst>
          </p:nvPr>
        </p:nvGraphicFramePr>
        <p:xfrm>
          <a:off x="870195" y="4669605"/>
          <a:ext cx="2746867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8671"/>
                <a:gridCol w="10481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State Variables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Variable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Carbon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Nitrogen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170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#1 First Run</a:t>
            </a:r>
            <a:endParaRPr lang="en-US" dirty="0"/>
          </a:p>
        </p:txBody>
      </p:sp>
      <p:pic>
        <p:nvPicPr>
          <p:cNvPr id="4" name="Picture 3" descr="model1run1carb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458" y="2033747"/>
            <a:ext cx="3810615" cy="3148626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399324"/>
              </p:ext>
            </p:extLst>
          </p:nvPr>
        </p:nvGraphicFramePr>
        <p:xfrm>
          <a:off x="1132183" y="2053718"/>
          <a:ext cx="2381596" cy="3175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3267"/>
                <a:gridCol w="1018329"/>
              </a:tblGrid>
              <a:tr h="73487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Parameters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First Run</a:t>
                      </a:r>
                      <a:endParaRPr lang="en-US" b="1" dirty="0"/>
                    </a:p>
                  </a:txBody>
                  <a:tcPr/>
                </a:tc>
              </a:tr>
              <a:tr h="499237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</a:t>
                      </a:r>
                      <a:r>
                        <a:rPr lang="en-US" baseline="-25000" dirty="0" err="1" smtClean="0"/>
                        <a:t>n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53.8607</a:t>
                      </a:r>
                      <a:endParaRPr lang="en-US" dirty="0"/>
                    </a:p>
                  </a:txBody>
                  <a:tcPr/>
                </a:tc>
              </a:tr>
              <a:tr h="491248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/>
                        <a:t>V</a:t>
                      </a:r>
                      <a:r>
                        <a:rPr lang="en-US" baseline="-25000" dirty="0" err="1" smtClean="0"/>
                        <a:t>c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</a:t>
                      </a:r>
                      <a:endParaRPr lang="en-US" dirty="0"/>
                    </a:p>
                  </a:txBody>
                  <a:tcPr/>
                </a:tc>
              </a:tr>
              <a:tr h="49124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</a:t>
                      </a:r>
                      <a:r>
                        <a:rPr lang="en-US" baseline="-25000" dirty="0" err="1" smtClean="0"/>
                        <a:t>n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0.1000</a:t>
                      </a:r>
                      <a:endParaRPr lang="en-US" dirty="0"/>
                    </a:p>
                  </a:txBody>
                  <a:tcPr/>
                </a:tc>
              </a:tr>
              <a:tr h="5032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</a:t>
                      </a:r>
                      <a:r>
                        <a:rPr lang="en-US" baseline="-25000" dirty="0" err="1" smtClean="0"/>
                        <a:t>c</a:t>
                      </a:r>
                      <a:endParaRPr lang="en-US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4.9</a:t>
                      </a:r>
                      <a:endParaRPr lang="en-US" dirty="0"/>
                    </a:p>
                  </a:txBody>
                  <a:tcPr/>
                </a:tc>
              </a:tr>
              <a:tr h="45530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7.4205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182646" y="1721625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Carbon Residual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2707706" y="3449140"/>
            <a:ext cx="237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Carbon residual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647399" y="5071526"/>
            <a:ext cx="2767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+</a:t>
            </a:r>
            <a:r>
              <a:rPr lang="en-US" dirty="0" smtClean="0"/>
              <a:t> concentration (</a:t>
            </a:r>
            <a:r>
              <a:rPr lang="en-US" dirty="0" err="1" smtClean="0"/>
              <a:t>mM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1254775" y="5429317"/>
            <a:ext cx="7119836" cy="1087081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Carbon residual did not change from the ter. Schure paper.</a:t>
            </a:r>
          </a:p>
          <a:p>
            <a:r>
              <a:rPr lang="en-US" dirty="0" smtClean="0"/>
              <a:t>These are the same parameter values as the paper.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5182646" y="2505780"/>
            <a:ext cx="274578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173325" y="2708794"/>
            <a:ext cx="274578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47903" y="2283255"/>
            <a:ext cx="2134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Model #1</a:t>
            </a:r>
          </a:p>
          <a:p>
            <a:r>
              <a:rPr lang="en-US" dirty="0" smtClean="0"/>
              <a:t>= ter. Schure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9917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474</TotalTime>
  <Words>1652</Words>
  <Application>Microsoft Macintosh PowerPoint</Application>
  <PresentationFormat>On-screen Show (4:3)</PresentationFormat>
  <Paragraphs>313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Capital</vt:lpstr>
      <vt:lpstr>Accounting For Carbon Metabolism Efficiency in Anaerobic and Aerobic Conditions in Saccharomyces cerevisiae</vt:lpstr>
      <vt:lpstr>Outline</vt:lpstr>
      <vt:lpstr>Saccharomyces cerevisiae Prefers Different Methods of Carbon Metabolism Under Varying Glucose Concentrations</vt:lpstr>
      <vt:lpstr>The Original Chemostat Model Does Not Account For Anaerobic and Aerobic Carbon Metabolism</vt:lpstr>
      <vt:lpstr>The Original Model Does Not Correspond With The Actual Values From ter. Schure et al (1995) paper in the Journal of Bacteriology</vt:lpstr>
      <vt:lpstr>How Does Carbon Metabolism Under Anaerobic and Aerobic Conditions Relate to the ter. Schure et al (1995) paper in the Journal of Bacteriology?</vt:lpstr>
      <vt:lpstr>How Does Carbon Metabolism Under Anaerobic and Aerobic Conditions Relate to the ter. Schure et al (1995) paper in Microbiology?</vt:lpstr>
      <vt:lpstr>Model #1: Accounting For Different Usage Rates of Glucose</vt:lpstr>
      <vt:lpstr>Model #1 First Run</vt:lpstr>
      <vt:lpstr>Model #1 First Run</vt:lpstr>
      <vt:lpstr>Model #1 Second Run </vt:lpstr>
      <vt:lpstr>Model #1 Third Run</vt:lpstr>
      <vt:lpstr>Model #2: Breaking Up Yeast Growth Rate and Carbon Usage in Anaerobic and Aerobic Conditions</vt:lpstr>
      <vt:lpstr>Model #2 First Run</vt:lpstr>
      <vt:lpstr>Model #2 First Run</vt:lpstr>
      <vt:lpstr>Model #2 Second Run</vt:lpstr>
      <vt:lpstr>Model #2 Second Run</vt:lpstr>
      <vt:lpstr>Summary</vt:lpstr>
      <vt:lpstr>Future Considerations</vt:lpstr>
      <vt:lpstr>Works Cited</vt:lpstr>
      <vt:lpstr>Acknowledgements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WHH Library</dc:creator>
  <cp:lastModifiedBy>WHH Library</cp:lastModifiedBy>
  <cp:revision>143</cp:revision>
  <dcterms:created xsi:type="dcterms:W3CDTF">2013-02-24T03:08:08Z</dcterms:created>
  <dcterms:modified xsi:type="dcterms:W3CDTF">2013-02-26T06:05:31Z</dcterms:modified>
</cp:coreProperties>
</file>