
<file path=[Content_Types].xml><?xml version="1.0" encoding="utf-8"?>
<Types xmlns="http://schemas.openxmlformats.org/package/2006/content-types"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</p:sldIdLst>
  <p:sldSz cy="5143500" cx="9144000"/>
  <p:notesSz cx="6858000" cy="9144000"/>
  <p:embeddedFontLst>
    <p:embeddedFont>
      <p:font typeface="Roboto"/>
      <p:regular r:id="rId44"/>
      <p:bold r:id="rId45"/>
      <p:italic r:id="rId46"/>
      <p:boldItalic r:id="rId47"/>
    </p:embeddedFont>
    <p:embeddedFont>
      <p:font typeface="Varela Round"/>
      <p:regular r:id="rId48"/>
    </p:embeddedFont>
    <p:embeddedFont>
      <p:font typeface="Merriweather"/>
      <p:regular r:id="rId49"/>
      <p:bold r:id="rId50"/>
      <p:italic r:id="rId51"/>
      <p:boldItalic r:id="rId5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font" Target="fonts/Roboto-regular.fntdata"/><Relationship Id="rId43" Type="http://schemas.openxmlformats.org/officeDocument/2006/relationships/slide" Target="slides/slide38.xml"/><Relationship Id="rId46" Type="http://schemas.openxmlformats.org/officeDocument/2006/relationships/font" Target="fonts/Roboto-italic.fntdata"/><Relationship Id="rId45" Type="http://schemas.openxmlformats.org/officeDocument/2006/relationships/font" Target="fonts/Roboto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font" Target="fonts/VarelaRound-regular.fntdata"/><Relationship Id="rId47" Type="http://schemas.openxmlformats.org/officeDocument/2006/relationships/font" Target="fonts/Roboto-boldItalic.fntdata"/><Relationship Id="rId49" Type="http://schemas.openxmlformats.org/officeDocument/2006/relationships/font" Target="fonts/Merriweather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font" Target="fonts/Merriweather-italic.fntdata"/><Relationship Id="rId50" Type="http://schemas.openxmlformats.org/officeDocument/2006/relationships/font" Target="fonts/Merriweather-bold.fntdata"/><Relationship Id="rId52" Type="http://schemas.openxmlformats.org/officeDocument/2006/relationships/font" Target="fonts/Merriweather-bold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5aa5bb6c19_1_1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5aa5bb6c19_1_1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5aa5bb6c19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5aa5bb6c19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5aa5bb6c19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5aa5bb6c19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5aafec861d_1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5aafec861d_1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5ab248f12a_2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5ab248f12a_2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5ab248f12a_2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5ab248f12a_2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5aa5bb6c19_1_1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5aa5bb6c19_1_1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5aa5bb6c19_0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5aa5bb6c19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5aa5bb6c19_0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Google Shape;195;g5aa5bb6c19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Once the minimization iteration has reached numerical convergence, the resulting optimal parameters are used to initialize the minimization for the next smaller penalty paramet</a:t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5aa5bb6c19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g5aa5bb6c19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5aa5bb6c19_1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5aa5bb6c19_1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5aa5bb6c19_1_1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5aa5bb6c19_1_1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5aa5bb6c19_1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5aa5bb6c19_1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5aa5bb6c19_1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" name="Google Shape;237;g5aa5bb6c19_1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5aa5bb6c19_1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Google Shape;244;g5aa5bb6c19_1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5aa5bb6c19_1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Google Shape;251;g5aa5bb6c19_1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RAP1 subnetwork</a:t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5aafec861d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5aafec861d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5aafec861d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Google Shape;265;g5aafec861d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5aa5bb6c19_1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Google Shape;273;g5aa5bb6c19_1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5aa5bb6c19_1_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0" name="Google Shape;280;g5aa5bb6c19_1_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5aa5bb6c19_1_1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9" name="Google Shape;289;g5aa5bb6c19_1_1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5aa5bb6c19_1_1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6" name="Google Shape;296;g5aa5bb6c19_1_1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5aafec861d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5aafec861d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5aa5bb6c19_1_1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3" name="Google Shape;303;g5aa5bb6c19_1_1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5aa5bb6c19_1_1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0" name="Google Shape;310;g5aa5bb6c19_1_1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g5aa5bb6c19_1_1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7" name="Google Shape;317;g5aa5bb6c19_1_1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5aafec861d_1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5" name="Google Shape;325;g5aafec861d_1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g5aafec861d_1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2" name="Google Shape;332;g5aafec861d_1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5aafec861d_1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9" name="Google Shape;339;g5aafec861d_1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5ab248f12a_2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6" name="Google Shape;346;g5ab248f12a_2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g5aa5bb6c19_1_1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2" name="Google Shape;352;g5aa5bb6c19_1_1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5aa5bb6c19_1_1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8" name="Google Shape;358;g5aa5bb6c19_1_1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5a9a7e661e_0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5a9a7e661e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5aa5bb6c1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5aa5bb6c1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5aa5bb6c19_1_1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5aa5bb6c19_1_1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5aa5bb6c19_1_1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5aa5bb6c19_1_1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5aafec861d_1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5aafec861d_1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5aa5bb6c19_1_1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5aa5bb6c19_1_1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-125" y="0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1" name="Google Shape;11;p2"/>
          <p:cNvSpPr txBox="1"/>
          <p:nvPr>
            <p:ph type="ctr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311700" y="1878560"/>
            <a:ext cx="4242600" cy="7383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bg>
      <p:bgPr>
        <a:solidFill>
          <a:schemeClr val="dk1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 txBox="1"/>
          <p:nvPr>
            <p:ph hasCustomPrompt="1" type="title"/>
          </p:nvPr>
        </p:nvSpPr>
        <p:spPr>
          <a:xfrm>
            <a:off x="311750" y="831175"/>
            <a:ext cx="5334900" cy="1244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6" name="Google Shape;56;p11"/>
          <p:cNvSpPr txBox="1"/>
          <p:nvPr>
            <p:ph idx="1" type="body"/>
          </p:nvPr>
        </p:nvSpPr>
        <p:spPr>
          <a:xfrm>
            <a:off x="311700" y="2121425"/>
            <a:ext cx="5334900" cy="94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57" name="Google Shape;5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accent3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0" y="48099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6" name="Google Shape;16;p3"/>
          <p:cNvSpPr/>
          <p:nvPr/>
        </p:nvSpPr>
        <p:spPr>
          <a:xfrm>
            <a:off x="0" y="0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</p:sp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/>
          <p:nvPr/>
        </p:nvSpPr>
        <p:spPr>
          <a:xfrm>
            <a:off x="0" y="0"/>
            <a:ext cx="4314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/>
          <p:nvPr/>
        </p:nvSpPr>
        <p:spPr>
          <a:xfrm>
            <a:off x="0" y="44125"/>
            <a:ext cx="4313625" cy="4399375"/>
          </a:xfrm>
          <a:custGeom>
            <a:rect b="b" l="l" r="r" t="t"/>
            <a:pathLst>
              <a:path extrusionOk="0" h="175975" w="172545">
                <a:moveTo>
                  <a:pt x="0" y="157"/>
                </a:moveTo>
                <a:lnTo>
                  <a:pt x="172419" y="0"/>
                </a:lnTo>
                <a:lnTo>
                  <a:pt x="172545" y="126541"/>
                </a:lnTo>
                <a:lnTo>
                  <a:pt x="0" y="1759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22" name="Google Shape;22;p4"/>
          <p:cNvSpPr/>
          <p:nvPr/>
        </p:nvSpPr>
        <p:spPr>
          <a:xfrm>
            <a:off x="-125" y="0"/>
            <a:ext cx="4316900" cy="4395600"/>
          </a:xfrm>
          <a:custGeom>
            <a:rect b="b" l="l" r="r" t="t"/>
            <a:pathLst>
              <a:path extrusionOk="0" h="175824" w="172676">
                <a:moveTo>
                  <a:pt x="0" y="6"/>
                </a:moveTo>
                <a:lnTo>
                  <a:pt x="172676" y="0"/>
                </a:lnTo>
                <a:lnTo>
                  <a:pt x="172562" y="126442"/>
                </a:lnTo>
                <a:lnTo>
                  <a:pt x="0" y="17582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</p:sp>
      <p:sp>
        <p:nvSpPr>
          <p:cNvPr id="23" name="Google Shape;23;p4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4" name="Google Shape;24;p4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" name="Google Shape;28;p5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311700" y="1505700"/>
            <a:ext cx="39999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5"/>
          <p:cNvSpPr txBox="1"/>
          <p:nvPr>
            <p:ph idx="2" type="body"/>
          </p:nvPr>
        </p:nvSpPr>
        <p:spPr>
          <a:xfrm>
            <a:off x="4832400" y="1505700"/>
            <a:ext cx="39999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6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6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/>
          <p:nvPr/>
        </p:nvSpPr>
        <p:spPr>
          <a:xfrm>
            <a:off x="0" y="0"/>
            <a:ext cx="37644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7"/>
          <p:cNvSpPr txBox="1"/>
          <p:nvPr>
            <p:ph type="title"/>
          </p:nvPr>
        </p:nvSpPr>
        <p:spPr>
          <a:xfrm>
            <a:off x="311725" y="500925"/>
            <a:ext cx="3127500" cy="1829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9" name="Google Shape;39;p7"/>
          <p:cNvSpPr txBox="1"/>
          <p:nvPr>
            <p:ph idx="1" type="body"/>
          </p:nvPr>
        </p:nvSpPr>
        <p:spPr>
          <a:xfrm>
            <a:off x="311700" y="2390650"/>
            <a:ext cx="3127500" cy="2298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40" name="Google Shape;40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accent3"/>
        </a:solid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8"/>
          <p:cNvSpPr txBox="1"/>
          <p:nvPr>
            <p:ph type="title"/>
          </p:nvPr>
        </p:nvSpPr>
        <p:spPr>
          <a:xfrm>
            <a:off x="311675" y="798600"/>
            <a:ext cx="6247800" cy="35463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3" name="Google Shape;43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9"/>
          <p:cNvSpPr txBox="1"/>
          <p:nvPr>
            <p:ph type="title"/>
          </p:nvPr>
        </p:nvSpPr>
        <p:spPr>
          <a:xfrm>
            <a:off x="311300" y="500925"/>
            <a:ext cx="3704400" cy="2049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9"/>
          <p:cNvSpPr txBox="1"/>
          <p:nvPr>
            <p:ph idx="1" type="subTitle"/>
          </p:nvPr>
        </p:nvSpPr>
        <p:spPr>
          <a:xfrm>
            <a:off x="304800" y="2626725"/>
            <a:ext cx="3704400" cy="926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48" name="Google Shape;48;p9"/>
          <p:cNvSpPr txBox="1"/>
          <p:nvPr>
            <p:ph idx="2" type="body"/>
          </p:nvPr>
        </p:nvSpPr>
        <p:spPr>
          <a:xfrm>
            <a:off x="4879025" y="500925"/>
            <a:ext cx="3954000" cy="4111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9" name="Google Shape;49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0"/>
          <p:cNvSpPr/>
          <p:nvPr/>
        </p:nvSpPr>
        <p:spPr>
          <a:xfrm>
            <a:off x="0" y="4369000"/>
            <a:ext cx="9144000" cy="774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10"/>
          <p:cNvSpPr txBox="1"/>
          <p:nvPr>
            <p:ph idx="1" type="body"/>
          </p:nvPr>
        </p:nvSpPr>
        <p:spPr>
          <a:xfrm>
            <a:off x="311700" y="4521400"/>
            <a:ext cx="7979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Merriweather"/>
              <a:buNone/>
              <a:defRPr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</a:lstStyle>
          <a:p/>
        </p:txBody>
      </p:sp>
      <p:sp>
        <p:nvSpPr>
          <p:cNvPr id="53" name="Google Shape;5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paradig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sz="13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gif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5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7.png"/><Relationship Id="rId4" Type="http://schemas.openxmlformats.org/officeDocument/2006/relationships/image" Target="../media/image1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9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8.png"/><Relationship Id="rId4" Type="http://schemas.openxmlformats.org/officeDocument/2006/relationships/image" Target="../media/image2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0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8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4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5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6.png"/><Relationship Id="rId4" Type="http://schemas.openxmlformats.org/officeDocument/2006/relationships/image" Target="../media/image8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7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6.png"/><Relationship Id="rId4" Type="http://schemas.openxmlformats.org/officeDocument/2006/relationships/image" Target="../media/image30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4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2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23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9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12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21.gif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8.xml"/><Relationship Id="rId3" Type="http://schemas.openxmlformats.org/officeDocument/2006/relationships/hyperlink" Target="https://doi.org/10.1534/genetics.111.128033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gif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9.gif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3"/>
          <p:cNvSpPr txBox="1"/>
          <p:nvPr/>
        </p:nvSpPr>
        <p:spPr>
          <a:xfrm>
            <a:off x="-75" y="3127825"/>
            <a:ext cx="9144000" cy="20157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5" name="Google Shape;65;p13"/>
          <p:cNvSpPr txBox="1"/>
          <p:nvPr>
            <p:ph idx="4294967295" type="ctrTitle"/>
          </p:nvPr>
        </p:nvSpPr>
        <p:spPr>
          <a:xfrm>
            <a:off x="311700" y="84200"/>
            <a:ext cx="8520600" cy="18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>
                <a:latin typeface="Varela Round"/>
                <a:ea typeface="Varela Round"/>
                <a:cs typeface="Varela Round"/>
                <a:sym typeface="Varela Round"/>
              </a:rPr>
              <a:t>Parameter Estimation for Gene Regulatory Networks from Microarray Data: Cold Shock Response in </a:t>
            </a:r>
            <a:r>
              <a:rPr i="1" lang="en" sz="3100">
                <a:latin typeface="Varela Round"/>
                <a:ea typeface="Varela Round"/>
                <a:cs typeface="Varela Round"/>
                <a:sym typeface="Varela Round"/>
              </a:rPr>
              <a:t>Saccharomyces cerevisiae</a:t>
            </a:r>
            <a:endParaRPr i="1" sz="3100">
              <a:latin typeface="Varela Round"/>
              <a:ea typeface="Varela Round"/>
              <a:cs typeface="Varela Round"/>
              <a:sym typeface="Varela Round"/>
            </a:endParaRPr>
          </a:p>
        </p:txBody>
      </p:sp>
      <p:sp>
        <p:nvSpPr>
          <p:cNvPr id="66" name="Google Shape;66;p13"/>
          <p:cNvSpPr txBox="1"/>
          <p:nvPr>
            <p:ph idx="4294967295" type="subTitle"/>
          </p:nvPr>
        </p:nvSpPr>
        <p:spPr>
          <a:xfrm>
            <a:off x="311700" y="1909650"/>
            <a:ext cx="8383200" cy="73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Dahlquist, K. D., Fitzpatrick, B. G., Camacho, E. T., Entzminger, S. D., &amp; Wanner, N. C. (2015). Parameter estimation for gene regulatory networks from microarray data: cold shock response in Saccharomyces cerevisiae. </a:t>
            </a:r>
            <a:r>
              <a:rPr i="1" lang="en" sz="15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Bulletin of mathematical biology</a:t>
            </a:r>
            <a:r>
              <a:rPr lang="en" sz="15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i="1" lang="en" sz="15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77</a:t>
            </a:r>
            <a:r>
              <a:rPr lang="en" sz="15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(8), 1457-1492.</a:t>
            </a:r>
            <a:endParaRPr sz="1500">
              <a:solidFill>
                <a:srgbClr val="666666"/>
              </a:solidFill>
            </a:endParaRPr>
          </a:p>
        </p:txBody>
      </p:sp>
      <p:sp>
        <p:nvSpPr>
          <p:cNvPr id="67" name="Google Shape;67;p13"/>
          <p:cNvSpPr txBox="1"/>
          <p:nvPr/>
        </p:nvSpPr>
        <p:spPr>
          <a:xfrm>
            <a:off x="417675" y="3301100"/>
            <a:ext cx="4235100" cy="8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Alice Finton, Mihir Samdarshi</a:t>
            </a:r>
            <a:endParaRPr b="1" sz="22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Department of Biology</a:t>
            </a:r>
            <a:endParaRPr sz="18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Loyola Marymount University </a:t>
            </a:r>
            <a:endParaRPr sz="18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May 28, 2019</a:t>
            </a:r>
            <a:endParaRPr sz="18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2"/>
          <p:cNvSpPr txBox="1"/>
          <p:nvPr>
            <p:ph type="title"/>
          </p:nvPr>
        </p:nvSpPr>
        <p:spPr>
          <a:xfrm>
            <a:off x="235525" y="1961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Varela Round"/>
                <a:ea typeface="Varela Round"/>
                <a:cs typeface="Varela Round"/>
                <a:sym typeface="Varela Round"/>
              </a:rPr>
              <a:t>Table 1: </a:t>
            </a:r>
            <a:r>
              <a:rPr lang="en">
                <a:latin typeface="Varela Round"/>
                <a:ea typeface="Varela Round"/>
                <a:cs typeface="Varela Round"/>
                <a:sym typeface="Varela Round"/>
              </a:rPr>
              <a:t>Microarray data show significant transcriptional response in cold shock yeast</a:t>
            </a:r>
            <a:endParaRPr>
              <a:latin typeface="Varela Round"/>
              <a:ea typeface="Varela Round"/>
              <a:cs typeface="Varela Round"/>
              <a:sym typeface="Varela Round"/>
            </a:endParaRPr>
          </a:p>
        </p:txBody>
      </p:sp>
      <p:sp>
        <p:nvSpPr>
          <p:cNvPr id="124" name="Google Shape;124;p22"/>
          <p:cNvSpPr txBox="1"/>
          <p:nvPr/>
        </p:nvSpPr>
        <p:spPr>
          <a:xfrm>
            <a:off x="5648300" y="1398275"/>
            <a:ext cx="3330000" cy="36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Font typeface="Droid Sans"/>
              <a:buChar char="●"/>
            </a:pPr>
            <a:r>
              <a:t/>
            </a:r>
            <a:endParaRPr sz="2000">
              <a:latin typeface="Droid Sans"/>
              <a:ea typeface="Droid Sans"/>
              <a:cs typeface="Droid Sans"/>
              <a:sym typeface="Droid Sans"/>
            </a:endParaRPr>
          </a:p>
        </p:txBody>
      </p:sp>
      <p:pic>
        <p:nvPicPr>
          <p:cNvPr id="125" name="Google Shape;125;p22"/>
          <p:cNvPicPr preferRelativeResize="0"/>
          <p:nvPr/>
        </p:nvPicPr>
        <p:blipFill rotWithShape="1">
          <a:blip r:embed="rId3">
            <a:alphaModFix/>
          </a:blip>
          <a:srcRect b="10354" l="0" r="0" t="0"/>
          <a:stretch/>
        </p:blipFill>
        <p:spPr>
          <a:xfrm>
            <a:off x="699125" y="1300375"/>
            <a:ext cx="7561750" cy="2103325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22"/>
          <p:cNvSpPr txBox="1"/>
          <p:nvPr/>
        </p:nvSpPr>
        <p:spPr>
          <a:xfrm>
            <a:off x="164625" y="3432675"/>
            <a:ext cx="8668800" cy="85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1000"/>
              </a:spcBef>
              <a:spcAft>
                <a:spcPts val="0"/>
              </a:spcAft>
              <a:buSzPts val="2000"/>
              <a:buFont typeface="Roboto"/>
              <a:buChar char="●"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t</a:t>
            </a:r>
            <a:r>
              <a:rPr baseline="-25000" lang="en" sz="2000">
                <a:latin typeface="Roboto"/>
                <a:ea typeface="Roboto"/>
                <a:cs typeface="Roboto"/>
                <a:sym typeface="Roboto"/>
              </a:rPr>
              <a:t>0</a:t>
            </a:r>
            <a:r>
              <a:rPr lang="en" sz="2000">
                <a:latin typeface="Roboto"/>
                <a:ea typeface="Roboto"/>
                <a:cs typeface="Roboto"/>
                <a:sym typeface="Roboto"/>
              </a:rPr>
              <a:t> time point → few genes with significant change in expression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indent="-355600" lvl="0" marL="457200" rtl="0" algn="l">
              <a:spcBef>
                <a:spcPts val="1000"/>
              </a:spcBef>
              <a:spcAft>
                <a:spcPts val="0"/>
              </a:spcAft>
              <a:buSzPts val="2000"/>
              <a:buFont typeface="Roboto"/>
              <a:buChar char="●"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All other time points showed an increase in significance compared to t</a:t>
            </a:r>
            <a:r>
              <a:rPr baseline="-25000" lang="en" sz="2000">
                <a:latin typeface="Roboto"/>
                <a:ea typeface="Roboto"/>
                <a:cs typeface="Roboto"/>
                <a:sym typeface="Roboto"/>
              </a:rPr>
              <a:t>0</a:t>
            </a:r>
            <a:r>
              <a:rPr lang="en" sz="2000">
                <a:latin typeface="Roboto"/>
                <a:ea typeface="Roboto"/>
                <a:cs typeface="Roboto"/>
                <a:sym typeface="Roboto"/>
              </a:rPr>
              <a:t> 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indent="-355600" lvl="1" marL="914400" rtl="0" algn="l">
              <a:spcBef>
                <a:spcPts val="1000"/>
              </a:spcBef>
              <a:spcAft>
                <a:spcPts val="0"/>
              </a:spcAft>
              <a:buSzPts val="2000"/>
              <a:buFont typeface="Roboto"/>
              <a:buChar char="○"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Cold shock at 10</a:t>
            </a:r>
            <a:r>
              <a:rPr baseline="30000" lang="en" sz="2000">
                <a:latin typeface="Roboto"/>
                <a:ea typeface="Roboto"/>
                <a:cs typeface="Roboto"/>
                <a:sym typeface="Roboto"/>
              </a:rPr>
              <a:t>o</a:t>
            </a:r>
            <a:r>
              <a:rPr lang="en" sz="2000">
                <a:latin typeface="Roboto"/>
                <a:ea typeface="Roboto"/>
                <a:cs typeface="Roboto"/>
                <a:sym typeface="Roboto"/>
              </a:rPr>
              <a:t> C causes a change in gene expression in yeast 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3"/>
          <p:cNvSpPr txBox="1"/>
          <p:nvPr>
            <p:ph type="title"/>
          </p:nvPr>
        </p:nvSpPr>
        <p:spPr>
          <a:xfrm>
            <a:off x="235525" y="1961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Varela Round"/>
                <a:ea typeface="Varela Round"/>
                <a:cs typeface="Varela Round"/>
                <a:sym typeface="Varela Round"/>
              </a:rPr>
              <a:t>Table 2: Only 9 genes showed significant change in expression at the p&lt;0.05 level</a:t>
            </a:r>
            <a:endParaRPr>
              <a:latin typeface="Varela Round"/>
              <a:ea typeface="Varela Round"/>
              <a:cs typeface="Varela Round"/>
              <a:sym typeface="Varela Round"/>
            </a:endParaRPr>
          </a:p>
        </p:txBody>
      </p:sp>
      <p:pic>
        <p:nvPicPr>
          <p:cNvPr id="132" name="Google Shape;132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200" y="1277025"/>
            <a:ext cx="6686562" cy="3714076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23"/>
          <p:cNvSpPr/>
          <p:nvPr/>
        </p:nvSpPr>
        <p:spPr>
          <a:xfrm>
            <a:off x="119725" y="1765950"/>
            <a:ext cx="359100" cy="134700"/>
          </a:xfrm>
          <a:prstGeom prst="rect">
            <a:avLst/>
          </a:prstGeom>
          <a:noFill/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23"/>
          <p:cNvSpPr/>
          <p:nvPr/>
        </p:nvSpPr>
        <p:spPr>
          <a:xfrm>
            <a:off x="98025" y="2504400"/>
            <a:ext cx="380700" cy="134700"/>
          </a:xfrm>
          <a:prstGeom prst="rect">
            <a:avLst/>
          </a:prstGeom>
          <a:noFill/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23"/>
          <p:cNvSpPr/>
          <p:nvPr/>
        </p:nvSpPr>
        <p:spPr>
          <a:xfrm>
            <a:off x="119725" y="2970175"/>
            <a:ext cx="380700" cy="134700"/>
          </a:xfrm>
          <a:prstGeom prst="rect">
            <a:avLst/>
          </a:prstGeom>
          <a:noFill/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23"/>
          <p:cNvSpPr/>
          <p:nvPr/>
        </p:nvSpPr>
        <p:spPr>
          <a:xfrm>
            <a:off x="119725" y="3122575"/>
            <a:ext cx="380700" cy="1347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23"/>
          <p:cNvSpPr/>
          <p:nvPr/>
        </p:nvSpPr>
        <p:spPr>
          <a:xfrm>
            <a:off x="119725" y="3427375"/>
            <a:ext cx="380700" cy="1347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23"/>
          <p:cNvSpPr/>
          <p:nvPr/>
        </p:nvSpPr>
        <p:spPr>
          <a:xfrm>
            <a:off x="119725" y="3865875"/>
            <a:ext cx="380700" cy="1347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23"/>
          <p:cNvSpPr/>
          <p:nvPr/>
        </p:nvSpPr>
        <p:spPr>
          <a:xfrm>
            <a:off x="119725" y="4304350"/>
            <a:ext cx="380700" cy="1347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40" name="Google Shape;140;p23"/>
          <p:cNvCxnSpPr/>
          <p:nvPr/>
        </p:nvCxnSpPr>
        <p:spPr>
          <a:xfrm flipH="1" rot="10800000">
            <a:off x="2970675" y="1834475"/>
            <a:ext cx="201900" cy="6300"/>
          </a:xfrm>
          <a:prstGeom prst="straightConnector1">
            <a:avLst/>
          </a:prstGeom>
          <a:noFill/>
          <a:ln cap="flat" cmpd="sng" w="19050">
            <a:solidFill>
              <a:srgbClr val="0000FF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1" name="Google Shape;141;p23"/>
          <p:cNvCxnSpPr/>
          <p:nvPr/>
        </p:nvCxnSpPr>
        <p:spPr>
          <a:xfrm flipH="1" rot="10800000">
            <a:off x="6148600" y="2568600"/>
            <a:ext cx="201900" cy="6300"/>
          </a:xfrm>
          <a:prstGeom prst="straightConnector1">
            <a:avLst/>
          </a:prstGeom>
          <a:noFill/>
          <a:ln cap="flat" cmpd="sng" w="19050">
            <a:solidFill>
              <a:srgbClr val="0000FF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2" name="Google Shape;142;p23"/>
          <p:cNvCxnSpPr/>
          <p:nvPr/>
        </p:nvCxnSpPr>
        <p:spPr>
          <a:xfrm flipH="1" rot="10800000">
            <a:off x="2970675" y="3034375"/>
            <a:ext cx="201900" cy="6300"/>
          </a:xfrm>
          <a:prstGeom prst="straightConnector1">
            <a:avLst/>
          </a:prstGeom>
          <a:noFill/>
          <a:ln cap="flat" cmpd="sng" w="19050">
            <a:solidFill>
              <a:srgbClr val="0000FF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3" name="Google Shape;143;p23"/>
          <p:cNvCxnSpPr/>
          <p:nvPr/>
        </p:nvCxnSpPr>
        <p:spPr>
          <a:xfrm flipH="1" rot="10800000">
            <a:off x="4529850" y="3034375"/>
            <a:ext cx="201900" cy="6300"/>
          </a:xfrm>
          <a:prstGeom prst="straightConnector1">
            <a:avLst/>
          </a:prstGeom>
          <a:noFill/>
          <a:ln cap="flat" cmpd="sng" w="19050">
            <a:solidFill>
              <a:srgbClr val="0000FF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4" name="Google Shape;144;p23"/>
          <p:cNvCxnSpPr/>
          <p:nvPr/>
        </p:nvCxnSpPr>
        <p:spPr>
          <a:xfrm flipH="1" rot="10800000">
            <a:off x="6130050" y="3186775"/>
            <a:ext cx="201900" cy="63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5" name="Google Shape;145;p23"/>
          <p:cNvCxnSpPr/>
          <p:nvPr/>
        </p:nvCxnSpPr>
        <p:spPr>
          <a:xfrm flipH="1" rot="10800000">
            <a:off x="6130050" y="3491575"/>
            <a:ext cx="201900" cy="63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6" name="Google Shape;146;p23"/>
          <p:cNvCxnSpPr/>
          <p:nvPr/>
        </p:nvCxnSpPr>
        <p:spPr>
          <a:xfrm flipH="1" rot="10800000">
            <a:off x="6130050" y="3948775"/>
            <a:ext cx="201900" cy="63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7" name="Google Shape;147;p23"/>
          <p:cNvCxnSpPr/>
          <p:nvPr/>
        </p:nvCxnSpPr>
        <p:spPr>
          <a:xfrm flipH="1" rot="10800000">
            <a:off x="6130050" y="4368550"/>
            <a:ext cx="201900" cy="63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48" name="Google Shape;148;p23"/>
          <p:cNvSpPr/>
          <p:nvPr/>
        </p:nvSpPr>
        <p:spPr>
          <a:xfrm>
            <a:off x="119725" y="2056250"/>
            <a:ext cx="359100" cy="134700"/>
          </a:xfrm>
          <a:prstGeom prst="rect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49" name="Google Shape;149;p23"/>
          <p:cNvCxnSpPr/>
          <p:nvPr/>
        </p:nvCxnSpPr>
        <p:spPr>
          <a:xfrm flipH="1" rot="10800000">
            <a:off x="1370475" y="2139275"/>
            <a:ext cx="201900" cy="6300"/>
          </a:xfrm>
          <a:prstGeom prst="straightConnector1">
            <a:avLst/>
          </a:prstGeom>
          <a:noFill/>
          <a:ln cap="flat" cmpd="sng" w="19050">
            <a:solidFill>
              <a:srgbClr val="666666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50" name="Google Shape;150;p23"/>
          <p:cNvSpPr/>
          <p:nvPr/>
        </p:nvSpPr>
        <p:spPr>
          <a:xfrm>
            <a:off x="119725" y="4174400"/>
            <a:ext cx="359100" cy="134700"/>
          </a:xfrm>
          <a:prstGeom prst="rect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51" name="Google Shape;151;p23"/>
          <p:cNvCxnSpPr/>
          <p:nvPr/>
        </p:nvCxnSpPr>
        <p:spPr>
          <a:xfrm flipH="1" rot="10800000">
            <a:off x="1401775" y="4238600"/>
            <a:ext cx="201900" cy="6300"/>
          </a:xfrm>
          <a:prstGeom prst="straightConnector1">
            <a:avLst/>
          </a:prstGeom>
          <a:noFill/>
          <a:ln cap="flat" cmpd="sng" w="19050">
            <a:solidFill>
              <a:srgbClr val="666666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52" name="Google Shape;152;p23"/>
          <p:cNvSpPr txBox="1"/>
          <p:nvPr/>
        </p:nvSpPr>
        <p:spPr>
          <a:xfrm>
            <a:off x="6565800" y="1325625"/>
            <a:ext cx="2578200" cy="354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Font typeface="Roboto"/>
              <a:buChar char="●"/>
            </a:pPr>
            <a:r>
              <a:rPr lang="en" sz="1700">
                <a:latin typeface="Roboto"/>
                <a:ea typeface="Roboto"/>
                <a:cs typeface="Roboto"/>
                <a:sym typeface="Roboto"/>
              </a:rPr>
              <a:t>Average log</a:t>
            </a:r>
            <a:r>
              <a:rPr baseline="-25000" lang="en" sz="1700">
                <a:latin typeface="Roboto"/>
                <a:ea typeface="Roboto"/>
                <a:cs typeface="Roboto"/>
                <a:sym typeface="Roboto"/>
              </a:rPr>
              <a:t>2</a:t>
            </a:r>
            <a:r>
              <a:rPr lang="en" sz="1700">
                <a:latin typeface="Roboto"/>
                <a:ea typeface="Roboto"/>
                <a:cs typeface="Roboto"/>
                <a:sym typeface="Roboto"/>
              </a:rPr>
              <a:t> ratio and p-value of 21 genes in the GRN</a:t>
            </a:r>
            <a:endParaRPr sz="1700">
              <a:latin typeface="Roboto"/>
              <a:ea typeface="Roboto"/>
              <a:cs typeface="Roboto"/>
              <a:sym typeface="Roboto"/>
            </a:endParaRPr>
          </a:p>
          <a:p>
            <a:pPr indent="-336550" lvl="0" marL="457200" rtl="0" algn="l">
              <a:spcBef>
                <a:spcPts val="1000"/>
              </a:spcBef>
              <a:spcAft>
                <a:spcPts val="0"/>
              </a:spcAft>
              <a:buSzPts val="1700"/>
              <a:buFont typeface="Roboto"/>
              <a:buChar char="●"/>
            </a:pPr>
            <a:r>
              <a:rPr lang="en" sz="1700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  <a:t>ABF1, FHL1, HSF1</a:t>
            </a:r>
            <a:r>
              <a:rPr lang="en" sz="1700">
                <a:latin typeface="Roboto"/>
                <a:ea typeface="Roboto"/>
                <a:cs typeface="Roboto"/>
                <a:sym typeface="Roboto"/>
              </a:rPr>
              <a:t> → decrease in expression</a:t>
            </a:r>
            <a:endParaRPr sz="1700">
              <a:latin typeface="Roboto"/>
              <a:ea typeface="Roboto"/>
              <a:cs typeface="Roboto"/>
              <a:sym typeface="Roboto"/>
            </a:endParaRPr>
          </a:p>
          <a:p>
            <a:pPr indent="-336550" lvl="0" marL="457200" rtl="0" algn="l">
              <a:spcBef>
                <a:spcPts val="1000"/>
              </a:spcBef>
              <a:spcAft>
                <a:spcPts val="0"/>
              </a:spcAft>
              <a:buSzPts val="1700"/>
              <a:buFont typeface="Roboto"/>
              <a:buChar char="●"/>
            </a:pPr>
            <a:r>
              <a:rPr lang="en" sz="1700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rPr>
              <a:t>MAC1, MSN4, RAP1, RPH1</a:t>
            </a:r>
            <a:r>
              <a:rPr lang="en" sz="1700">
                <a:latin typeface="Roboto"/>
                <a:ea typeface="Roboto"/>
                <a:cs typeface="Roboto"/>
                <a:sym typeface="Roboto"/>
              </a:rPr>
              <a:t> → increase in expression</a:t>
            </a:r>
            <a:endParaRPr sz="1700">
              <a:latin typeface="Roboto"/>
              <a:ea typeface="Roboto"/>
              <a:cs typeface="Roboto"/>
              <a:sym typeface="Roboto"/>
            </a:endParaRPr>
          </a:p>
          <a:p>
            <a:pPr indent="-336550" lvl="0" marL="457200" rtl="0" algn="l">
              <a:spcBef>
                <a:spcPts val="1000"/>
              </a:spcBef>
              <a:spcAft>
                <a:spcPts val="1000"/>
              </a:spcAft>
              <a:buSzPts val="1700"/>
              <a:buFont typeface="Roboto"/>
              <a:buChar char="●"/>
            </a:pPr>
            <a:r>
              <a:rPr lang="en" sz="17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AFT1, ROX1 </a:t>
            </a:r>
            <a:r>
              <a:rPr lang="en" sz="1700">
                <a:latin typeface="Roboto"/>
                <a:ea typeface="Roboto"/>
                <a:cs typeface="Roboto"/>
                <a:sym typeface="Roboto"/>
              </a:rPr>
              <a:t>→ change at t</a:t>
            </a:r>
            <a:r>
              <a:rPr baseline="-25000" lang="en" sz="1700">
                <a:latin typeface="Roboto"/>
                <a:ea typeface="Roboto"/>
                <a:cs typeface="Roboto"/>
                <a:sym typeface="Roboto"/>
              </a:rPr>
              <a:t>0</a:t>
            </a:r>
            <a:endParaRPr baseline="-25000" sz="1700"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53" name="Google Shape;153;p23"/>
          <p:cNvCxnSpPr/>
          <p:nvPr/>
        </p:nvCxnSpPr>
        <p:spPr>
          <a:xfrm flipH="1" rot="10800000">
            <a:off x="6171075" y="1834475"/>
            <a:ext cx="201900" cy="6300"/>
          </a:xfrm>
          <a:prstGeom prst="straightConnector1">
            <a:avLst/>
          </a:prstGeom>
          <a:noFill/>
          <a:ln cap="flat" cmpd="sng" w="19050">
            <a:solidFill>
              <a:srgbClr val="0000FF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54" name="Google Shape;154;p23"/>
          <p:cNvCxnSpPr/>
          <p:nvPr/>
        </p:nvCxnSpPr>
        <p:spPr>
          <a:xfrm flipH="1" rot="10800000">
            <a:off x="4529850" y="4368550"/>
            <a:ext cx="201900" cy="63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55" name="Google Shape;155;p23"/>
          <p:cNvCxnSpPr/>
          <p:nvPr/>
        </p:nvCxnSpPr>
        <p:spPr>
          <a:xfrm flipH="1" rot="10800000">
            <a:off x="2929650" y="4368550"/>
            <a:ext cx="201900" cy="63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4"/>
          <p:cNvSpPr txBox="1"/>
          <p:nvPr>
            <p:ph type="title"/>
          </p:nvPr>
        </p:nvSpPr>
        <p:spPr>
          <a:xfrm>
            <a:off x="311725" y="500925"/>
            <a:ext cx="87144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Varela Round"/>
                <a:ea typeface="Varela Round"/>
                <a:cs typeface="Varela Round"/>
                <a:sym typeface="Varela Round"/>
              </a:rPr>
              <a:t>Mathematical modeling of regulatory relationships</a:t>
            </a:r>
            <a:endParaRPr>
              <a:latin typeface="Varela Round"/>
              <a:ea typeface="Varela Round"/>
              <a:cs typeface="Varela Round"/>
              <a:sym typeface="Varela Rou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24"/>
          <p:cNvSpPr txBox="1"/>
          <p:nvPr>
            <p:ph idx="1" type="body"/>
          </p:nvPr>
        </p:nvSpPr>
        <p:spPr>
          <a:xfrm>
            <a:off x="311700" y="1505700"/>
            <a:ext cx="39999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 sz="1400">
                <a:solidFill>
                  <a:srgbClr val="000000"/>
                </a:solidFill>
              </a:rPr>
              <a:t>It is typical to model this network using applied differential equations, and using a mass-balance framework with the form</a:t>
            </a:r>
            <a:r>
              <a:rPr lang="en" sz="1400">
                <a:solidFill>
                  <a:srgbClr val="000000"/>
                </a:solidFill>
              </a:rPr>
              <a:t>:</a:t>
            </a:r>
            <a:endParaRPr sz="1400">
              <a:solidFill>
                <a:srgbClr val="000000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i="1" lang="en" sz="1400">
                <a:solidFill>
                  <a:srgbClr val="000000"/>
                </a:solidFill>
              </a:rPr>
              <a:t>p</a:t>
            </a:r>
            <a:r>
              <a:rPr baseline="-25000" i="1" lang="en" sz="1400">
                <a:solidFill>
                  <a:srgbClr val="000000"/>
                </a:solidFill>
              </a:rPr>
              <a:t>i</a:t>
            </a:r>
            <a:r>
              <a:rPr lang="en" sz="1400">
                <a:solidFill>
                  <a:srgbClr val="000000"/>
                </a:solidFill>
              </a:rPr>
              <a:t> - production rate</a:t>
            </a:r>
            <a:br>
              <a:rPr lang="en" sz="1400">
                <a:solidFill>
                  <a:srgbClr val="000000"/>
                </a:solidFill>
              </a:rPr>
            </a:br>
            <a:r>
              <a:rPr i="1" lang="en" sz="1400">
                <a:solidFill>
                  <a:srgbClr val="000000"/>
                </a:solidFill>
              </a:rPr>
              <a:t>d</a:t>
            </a:r>
            <a:r>
              <a:rPr baseline="-25000" i="1" lang="en" sz="1400">
                <a:solidFill>
                  <a:srgbClr val="000000"/>
                </a:solidFill>
              </a:rPr>
              <a:t>i </a:t>
            </a:r>
            <a:r>
              <a:rPr i="1" lang="en" sz="1400">
                <a:solidFill>
                  <a:srgbClr val="000000"/>
                </a:solidFill>
              </a:rPr>
              <a:t>x</a:t>
            </a:r>
            <a:r>
              <a:rPr baseline="-25000" i="1" lang="en" sz="1400">
                <a:solidFill>
                  <a:srgbClr val="000000"/>
                </a:solidFill>
              </a:rPr>
              <a:t>i</a:t>
            </a:r>
            <a:r>
              <a:rPr i="1" lang="en" sz="1400">
                <a:solidFill>
                  <a:srgbClr val="000000"/>
                </a:solidFill>
              </a:rPr>
              <a:t>(t)</a:t>
            </a:r>
            <a:r>
              <a:rPr lang="en" sz="1400">
                <a:solidFill>
                  <a:srgbClr val="000000"/>
                </a:solidFill>
              </a:rPr>
              <a:t> - degradation rate</a:t>
            </a:r>
            <a:br>
              <a:rPr lang="en" sz="1400">
                <a:solidFill>
                  <a:srgbClr val="000000"/>
                </a:solidFill>
              </a:rPr>
            </a:br>
            <a:r>
              <a:rPr i="1" lang="en" sz="1400">
                <a:solidFill>
                  <a:srgbClr val="000000"/>
                </a:solidFill>
              </a:rPr>
              <a:t>x</a:t>
            </a:r>
            <a:r>
              <a:rPr baseline="-25000" i="1" lang="en" sz="1400">
                <a:solidFill>
                  <a:srgbClr val="000000"/>
                </a:solidFill>
              </a:rPr>
              <a:t>i</a:t>
            </a:r>
            <a:r>
              <a:rPr i="1" lang="en" sz="1400">
                <a:solidFill>
                  <a:srgbClr val="000000"/>
                </a:solidFill>
              </a:rPr>
              <a:t>(t)</a:t>
            </a:r>
            <a:r>
              <a:rPr lang="en" sz="1400">
                <a:solidFill>
                  <a:srgbClr val="000000"/>
                </a:solidFill>
              </a:rPr>
              <a:t> - level of expression of gene </a:t>
            </a:r>
            <a:r>
              <a:rPr i="1" lang="en" sz="1400">
                <a:solidFill>
                  <a:srgbClr val="000000"/>
                </a:solidFill>
              </a:rPr>
              <a:t>i</a:t>
            </a:r>
            <a:r>
              <a:rPr lang="en" sz="1400">
                <a:solidFill>
                  <a:srgbClr val="000000"/>
                </a:solidFill>
              </a:rPr>
              <a:t> over time </a:t>
            </a:r>
            <a:endParaRPr sz="1400">
              <a:solidFill>
                <a:srgbClr val="000000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</a:endParaRPr>
          </a:p>
        </p:txBody>
      </p:sp>
      <p:sp>
        <p:nvSpPr>
          <p:cNvPr id="162" name="Google Shape;162;p24"/>
          <p:cNvSpPr txBox="1"/>
          <p:nvPr>
            <p:ph idx="2" type="body"/>
          </p:nvPr>
        </p:nvSpPr>
        <p:spPr>
          <a:xfrm>
            <a:off x="4832400" y="1505700"/>
            <a:ext cx="39999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 sz="1400">
                <a:solidFill>
                  <a:srgbClr val="000000"/>
                </a:solidFill>
              </a:rPr>
              <a:t>Production rates can be modelled by many common frameworks including linear, quadratic, Michaelis-Menten, and mor</a:t>
            </a:r>
            <a:r>
              <a:rPr lang="en" sz="1400">
                <a:solidFill>
                  <a:srgbClr val="000000"/>
                </a:solidFill>
              </a:rPr>
              <a:t>e. However, based on previous studies by Vu and Vohradsky (2007), a sigmoidal production model was chosen.</a:t>
            </a:r>
            <a:br>
              <a:rPr lang="en" sz="1400">
                <a:solidFill>
                  <a:srgbClr val="000000"/>
                </a:solidFill>
              </a:rPr>
            </a:br>
            <a:br>
              <a:rPr lang="en" sz="1400">
                <a:solidFill>
                  <a:srgbClr val="000000"/>
                </a:solidFill>
              </a:rPr>
            </a:br>
            <a:br>
              <a:rPr lang="en" sz="1400">
                <a:solidFill>
                  <a:srgbClr val="000000"/>
                </a:solidFill>
              </a:rPr>
            </a:br>
            <a:br>
              <a:rPr lang="en" sz="1400">
                <a:solidFill>
                  <a:srgbClr val="000000"/>
                </a:solidFill>
              </a:rPr>
            </a:br>
            <a:br>
              <a:rPr lang="en" sz="1400">
                <a:solidFill>
                  <a:srgbClr val="000000"/>
                </a:solidFill>
              </a:rPr>
            </a:br>
            <a:r>
              <a:rPr i="1" lang="en" sz="1400">
                <a:solidFill>
                  <a:srgbClr val="000000"/>
                </a:solidFill>
              </a:rPr>
              <a:t>P</a:t>
            </a:r>
            <a:r>
              <a:rPr baseline="-25000" i="1" lang="en" sz="1400">
                <a:solidFill>
                  <a:srgbClr val="000000"/>
                </a:solidFill>
              </a:rPr>
              <a:t>i</a:t>
            </a:r>
            <a:r>
              <a:rPr lang="en" sz="1400">
                <a:solidFill>
                  <a:srgbClr val="000000"/>
                </a:solidFill>
              </a:rPr>
              <a:t> - maximum amount of expression</a:t>
            </a:r>
            <a:br>
              <a:rPr lang="en" sz="1400">
                <a:solidFill>
                  <a:srgbClr val="000000"/>
                </a:solidFill>
              </a:rPr>
            </a:br>
            <a:r>
              <a:rPr i="1" lang="en" sz="1400">
                <a:solidFill>
                  <a:srgbClr val="000000"/>
                </a:solidFill>
              </a:rPr>
              <a:t>w</a:t>
            </a:r>
            <a:r>
              <a:rPr baseline="-25000" i="1" lang="en">
                <a:solidFill>
                  <a:srgbClr val="000000"/>
                </a:solidFill>
              </a:rPr>
              <a:t>ij</a:t>
            </a:r>
            <a:r>
              <a:rPr lang="en" sz="1400">
                <a:solidFill>
                  <a:srgbClr val="000000"/>
                </a:solidFill>
              </a:rPr>
              <a:t> - weight of gene </a:t>
            </a:r>
            <a:r>
              <a:rPr i="1" lang="en" sz="1400">
                <a:solidFill>
                  <a:srgbClr val="000000"/>
                </a:solidFill>
              </a:rPr>
              <a:t>j</a:t>
            </a:r>
            <a:r>
              <a:rPr lang="en" sz="1400">
                <a:solidFill>
                  <a:srgbClr val="000000"/>
                </a:solidFill>
              </a:rPr>
              <a:t> in regulating gene </a:t>
            </a:r>
            <a:r>
              <a:rPr i="1" lang="en" sz="1400">
                <a:solidFill>
                  <a:srgbClr val="000000"/>
                </a:solidFill>
              </a:rPr>
              <a:t>i</a:t>
            </a:r>
            <a:br>
              <a:rPr lang="en" sz="1400">
                <a:solidFill>
                  <a:srgbClr val="000000"/>
                </a:solidFill>
              </a:rPr>
            </a:br>
            <a:r>
              <a:rPr i="1" lang="en" sz="1400">
                <a:solidFill>
                  <a:srgbClr val="000000"/>
                </a:solidFill>
              </a:rPr>
              <a:t>τ</a:t>
            </a:r>
            <a:r>
              <a:rPr baseline="-25000" i="1" lang="en" sz="1400">
                <a:solidFill>
                  <a:srgbClr val="000000"/>
                </a:solidFill>
              </a:rPr>
              <a:t>ij</a:t>
            </a:r>
            <a:r>
              <a:rPr lang="en" sz="1400">
                <a:solidFill>
                  <a:srgbClr val="000000"/>
                </a:solidFill>
              </a:rPr>
              <a:t> - threshold at which production stops or begins</a:t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</a:endParaRPr>
          </a:p>
        </p:txBody>
      </p:sp>
      <p:pic>
        <p:nvPicPr>
          <p:cNvPr id="163" name="Google Shape;163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36187" y="2530600"/>
            <a:ext cx="2350924" cy="23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34599" y="3125343"/>
            <a:ext cx="3795499" cy="860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5"/>
          <p:cNvSpPr txBox="1"/>
          <p:nvPr>
            <p:ph type="title"/>
          </p:nvPr>
        </p:nvSpPr>
        <p:spPr>
          <a:xfrm>
            <a:off x="311700" y="265850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Varela Round"/>
                <a:ea typeface="Varela Round"/>
                <a:cs typeface="Varela Round"/>
                <a:sym typeface="Varela Round"/>
              </a:rPr>
              <a:t>Figure 3: Graph of sigmoidal repression and activation functions</a:t>
            </a:r>
            <a:endParaRPr>
              <a:latin typeface="Varela Round"/>
              <a:ea typeface="Varela Round"/>
              <a:cs typeface="Varela Round"/>
              <a:sym typeface="Varela Round"/>
            </a:endParaRPr>
          </a:p>
        </p:txBody>
      </p:sp>
      <p:sp>
        <p:nvSpPr>
          <p:cNvPr id="170" name="Google Shape;170;p25"/>
          <p:cNvSpPr txBox="1"/>
          <p:nvPr>
            <p:ph idx="2" type="body"/>
          </p:nvPr>
        </p:nvSpPr>
        <p:spPr>
          <a:xfrm>
            <a:off x="4832400" y="1505700"/>
            <a:ext cx="39999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 sz="1400">
                <a:solidFill>
                  <a:srgbClr val="000000"/>
                </a:solidFill>
              </a:rPr>
              <a:t>Graph of a repression function is shown on the top</a:t>
            </a:r>
            <a:endParaRPr sz="1400">
              <a:solidFill>
                <a:srgbClr val="000000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 sz="1400">
                <a:solidFill>
                  <a:srgbClr val="000000"/>
                </a:solidFill>
              </a:rPr>
              <a:t>Graph of activation function is shown on the bottom</a:t>
            </a:r>
            <a:endParaRPr sz="1400">
              <a:solidFill>
                <a:srgbClr val="000000"/>
              </a:solidFill>
            </a:endParaRPr>
          </a:p>
        </p:txBody>
      </p:sp>
      <p:pic>
        <p:nvPicPr>
          <p:cNvPr id="171" name="Google Shape;171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372875"/>
            <a:ext cx="3844525" cy="3641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6"/>
          <p:cNvSpPr txBox="1"/>
          <p:nvPr>
            <p:ph type="title"/>
          </p:nvPr>
        </p:nvSpPr>
        <p:spPr>
          <a:xfrm>
            <a:off x="311700" y="358250"/>
            <a:ext cx="86739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Varela Round"/>
                <a:ea typeface="Varela Round"/>
                <a:cs typeface="Varela Round"/>
                <a:sym typeface="Varela Round"/>
              </a:rPr>
              <a:t>Mathematical modeling of regulatory relationships</a:t>
            </a:r>
            <a:endParaRPr>
              <a:latin typeface="Varela Round"/>
              <a:ea typeface="Varela Round"/>
              <a:cs typeface="Varela Round"/>
              <a:sym typeface="Varela Rou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Varela Round"/>
              <a:ea typeface="Varela Round"/>
              <a:cs typeface="Varela Round"/>
              <a:sym typeface="Varela Round"/>
            </a:endParaRPr>
          </a:p>
        </p:txBody>
      </p:sp>
      <p:pic>
        <p:nvPicPr>
          <p:cNvPr id="177" name="Google Shape;177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73574" y="2441650"/>
            <a:ext cx="3730926" cy="623700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26"/>
          <p:cNvSpPr txBox="1"/>
          <p:nvPr>
            <p:ph idx="2" type="body"/>
          </p:nvPr>
        </p:nvSpPr>
        <p:spPr>
          <a:xfrm>
            <a:off x="311700" y="1605800"/>
            <a:ext cx="84660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 sz="1400">
                <a:solidFill>
                  <a:srgbClr val="000000"/>
                </a:solidFill>
              </a:rPr>
              <a:t>Parameter estimation is conducted via a least squares regression model</a:t>
            </a:r>
            <a:endParaRPr sz="1400">
              <a:solidFill>
                <a:srgbClr val="000000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 sz="1400">
                <a:solidFill>
                  <a:srgbClr val="000000"/>
                </a:solidFill>
              </a:rPr>
              <a:t>This approach compares the model output with observed data and tries to minimize the difference in this function:</a:t>
            </a:r>
            <a:br>
              <a:rPr lang="en" sz="1400">
                <a:solidFill>
                  <a:srgbClr val="000000"/>
                </a:solidFill>
              </a:rPr>
            </a:br>
            <a:br>
              <a:rPr lang="en" sz="1400">
                <a:solidFill>
                  <a:srgbClr val="000000"/>
                </a:solidFill>
              </a:rPr>
            </a:br>
            <a:br>
              <a:rPr lang="en" sz="1400">
                <a:solidFill>
                  <a:srgbClr val="000000"/>
                </a:solidFill>
              </a:rPr>
            </a:br>
            <a:br>
              <a:rPr lang="en" sz="1400">
                <a:solidFill>
                  <a:srgbClr val="000000"/>
                </a:solidFill>
              </a:rPr>
            </a:br>
            <a:r>
              <a:rPr lang="en" sz="1400">
                <a:solidFill>
                  <a:srgbClr val="000000"/>
                </a:solidFill>
                <a:highlight>
                  <a:srgbClr val="FFFFFF"/>
                </a:highlight>
              </a:rPr>
              <a:t>x</a:t>
            </a:r>
            <a:r>
              <a:rPr lang="en" sz="1400">
                <a:solidFill>
                  <a:srgbClr val="000000"/>
                </a:solidFill>
                <a:highlight>
                  <a:srgbClr val="FFFFFF"/>
                </a:highlight>
              </a:rPr>
              <a:t>̂ - observed expression level</a:t>
            </a:r>
            <a:br>
              <a:rPr lang="en" sz="1400">
                <a:solidFill>
                  <a:srgbClr val="000000"/>
                </a:solidFill>
                <a:highlight>
                  <a:srgbClr val="FFFFFF"/>
                </a:highlight>
              </a:rPr>
            </a:br>
            <a:r>
              <a:rPr i="1" lang="en" sz="1400">
                <a:solidFill>
                  <a:srgbClr val="000000"/>
                </a:solidFill>
              </a:rPr>
              <a:t>x</a:t>
            </a:r>
            <a:r>
              <a:rPr lang="en" sz="1400">
                <a:solidFill>
                  <a:srgbClr val="000000"/>
                </a:solidFill>
              </a:rPr>
              <a:t>(</a:t>
            </a:r>
            <a:r>
              <a:rPr i="1" lang="en" sz="1400">
                <a:solidFill>
                  <a:srgbClr val="000000"/>
                </a:solidFill>
              </a:rPr>
              <a:t>t</a:t>
            </a:r>
            <a:r>
              <a:rPr lang="en" sz="1400">
                <a:solidFill>
                  <a:srgbClr val="000000"/>
                </a:solidFill>
              </a:rPr>
              <a:t>,𝜃) - parameter-dependent solution to earlier differential equation</a:t>
            </a:r>
            <a:endParaRPr sz="14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7"/>
          <p:cNvSpPr txBox="1"/>
          <p:nvPr>
            <p:ph type="title"/>
          </p:nvPr>
        </p:nvSpPr>
        <p:spPr>
          <a:xfrm>
            <a:off x="159325" y="-3247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latin typeface="Varela Round"/>
                <a:ea typeface="Varela Round"/>
                <a:cs typeface="Varela Round"/>
                <a:sym typeface="Varela Round"/>
              </a:rPr>
              <a:t>Outline</a:t>
            </a:r>
            <a:endParaRPr sz="3200">
              <a:latin typeface="Varela Round"/>
              <a:ea typeface="Varela Round"/>
              <a:cs typeface="Varela Round"/>
              <a:sym typeface="Varela Round"/>
            </a:endParaRPr>
          </a:p>
        </p:txBody>
      </p:sp>
      <p:sp>
        <p:nvSpPr>
          <p:cNvPr id="184" name="Google Shape;184;p27"/>
          <p:cNvSpPr txBox="1"/>
          <p:nvPr/>
        </p:nvSpPr>
        <p:spPr>
          <a:xfrm>
            <a:off x="50" y="591225"/>
            <a:ext cx="9144000" cy="4552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Font typeface="Roboto"/>
              <a:buAutoNum type="arabicPeriod"/>
            </a:pPr>
            <a:r>
              <a:rPr lang="en" sz="2300">
                <a:latin typeface="Roboto"/>
                <a:ea typeface="Roboto"/>
                <a:cs typeface="Roboto"/>
                <a:sym typeface="Roboto"/>
              </a:rPr>
              <a:t>Environmental changes initiate cell stress response </a:t>
            </a:r>
            <a:endParaRPr sz="2300"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1000"/>
              </a:spcBef>
              <a:spcAft>
                <a:spcPts val="0"/>
              </a:spcAft>
              <a:buSzPts val="2300"/>
              <a:buFont typeface="Roboto"/>
              <a:buAutoNum type="arabicPeriod"/>
            </a:pPr>
            <a:r>
              <a:rPr lang="en" sz="2300">
                <a:latin typeface="Roboto"/>
                <a:ea typeface="Roboto"/>
                <a:cs typeface="Roboto"/>
                <a:sym typeface="Roboto"/>
              </a:rPr>
              <a:t>Creation of a model to demonstrate regulation of gene expressio</a:t>
            </a:r>
            <a:r>
              <a:rPr lang="en" sz="2100">
                <a:latin typeface="Roboto"/>
                <a:ea typeface="Roboto"/>
                <a:cs typeface="Roboto"/>
                <a:sym typeface="Roboto"/>
              </a:rPr>
              <a:t>n</a:t>
            </a:r>
            <a:endParaRPr sz="2100"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1000"/>
              </a:spcBef>
              <a:spcAft>
                <a:spcPts val="0"/>
              </a:spcAft>
              <a:buSzPts val="2300"/>
              <a:buFont typeface="Roboto"/>
              <a:buAutoNum type="arabicPeriod"/>
            </a:pPr>
            <a:r>
              <a:rPr lang="en" sz="2300">
                <a:latin typeface="Roboto"/>
                <a:ea typeface="Roboto"/>
                <a:cs typeface="Roboto"/>
                <a:sym typeface="Roboto"/>
              </a:rPr>
              <a:t>Regulation of the cold shock response in </a:t>
            </a:r>
            <a:r>
              <a:rPr i="1" lang="en" sz="2300">
                <a:latin typeface="Roboto"/>
                <a:ea typeface="Roboto"/>
                <a:cs typeface="Roboto"/>
                <a:sym typeface="Roboto"/>
              </a:rPr>
              <a:t>S. cerevisiae</a:t>
            </a:r>
            <a:endParaRPr i="1" sz="2300"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1000"/>
              </a:spcBef>
              <a:spcAft>
                <a:spcPts val="0"/>
              </a:spcAft>
              <a:buSzPts val="2300"/>
              <a:buFont typeface="Roboto"/>
              <a:buAutoNum type="arabicPeriod"/>
            </a:pPr>
            <a:r>
              <a:rPr lang="en" sz="2300">
                <a:latin typeface="Roboto"/>
                <a:ea typeface="Roboto"/>
                <a:cs typeface="Roboto"/>
                <a:sym typeface="Roboto"/>
              </a:rPr>
              <a:t>Schade et al (2004) microarray data show significant transcriptional response to cold shock in yeast</a:t>
            </a:r>
            <a:endParaRPr sz="2300"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1000"/>
              </a:spcBef>
              <a:spcAft>
                <a:spcPts val="0"/>
              </a:spcAft>
              <a:buSzPts val="2300"/>
              <a:buFont typeface="Roboto"/>
              <a:buAutoNum type="arabicPeriod"/>
            </a:pPr>
            <a:r>
              <a:rPr lang="en" sz="2300">
                <a:latin typeface="Roboto"/>
                <a:ea typeface="Roboto"/>
                <a:cs typeface="Roboto"/>
                <a:sym typeface="Roboto"/>
              </a:rPr>
              <a:t>Mathematical modeling of regulatory networks</a:t>
            </a:r>
            <a:endParaRPr sz="2300"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1000"/>
              </a:spcBef>
              <a:spcAft>
                <a:spcPts val="1000"/>
              </a:spcAft>
              <a:buSzPts val="2300"/>
              <a:buFont typeface="Roboto"/>
              <a:buAutoNum type="arabicPeriod"/>
            </a:pPr>
            <a:r>
              <a:t/>
            </a:r>
            <a:endParaRPr sz="23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5" name="Google Shape;185;p27"/>
          <p:cNvSpPr txBox="1"/>
          <p:nvPr/>
        </p:nvSpPr>
        <p:spPr>
          <a:xfrm>
            <a:off x="50" y="591225"/>
            <a:ext cx="9144000" cy="4552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2300"/>
              <a:buFont typeface="Roboto"/>
              <a:buAutoNum type="arabicPeriod"/>
            </a:pPr>
            <a:r>
              <a:rPr lang="en" sz="2300">
                <a:solidFill>
                  <a:srgbClr val="B7B7B7"/>
                </a:solidFill>
                <a:latin typeface="Roboto"/>
                <a:ea typeface="Roboto"/>
                <a:cs typeface="Roboto"/>
                <a:sym typeface="Roboto"/>
              </a:rPr>
              <a:t>Environmental stresses and the cellular response </a:t>
            </a:r>
            <a:endParaRPr sz="2300">
              <a:solidFill>
                <a:srgbClr val="B7B7B7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300"/>
              <a:buFont typeface="Roboto"/>
              <a:buAutoNum type="arabicPeriod"/>
            </a:pPr>
            <a:r>
              <a:rPr lang="en" sz="2300">
                <a:solidFill>
                  <a:srgbClr val="B7B7B7"/>
                </a:solidFill>
                <a:latin typeface="Roboto"/>
                <a:ea typeface="Roboto"/>
                <a:cs typeface="Roboto"/>
                <a:sym typeface="Roboto"/>
              </a:rPr>
              <a:t>Creation of a model to demonstrate regulation of gene expressio</a:t>
            </a:r>
            <a:r>
              <a:rPr lang="en" sz="2100">
                <a:solidFill>
                  <a:srgbClr val="B7B7B7"/>
                </a:solidFill>
                <a:latin typeface="Roboto"/>
                <a:ea typeface="Roboto"/>
                <a:cs typeface="Roboto"/>
                <a:sym typeface="Roboto"/>
              </a:rPr>
              <a:t>n</a:t>
            </a:r>
            <a:endParaRPr sz="2100">
              <a:solidFill>
                <a:srgbClr val="B7B7B7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300"/>
              <a:buFont typeface="Roboto"/>
              <a:buAutoNum type="arabicPeriod"/>
            </a:pPr>
            <a:r>
              <a:rPr lang="en" sz="2300">
                <a:solidFill>
                  <a:srgbClr val="B7B7B7"/>
                </a:solidFill>
                <a:latin typeface="Roboto"/>
                <a:ea typeface="Roboto"/>
                <a:cs typeface="Roboto"/>
                <a:sym typeface="Roboto"/>
              </a:rPr>
              <a:t>Regulation of the cold shock response in </a:t>
            </a:r>
            <a:r>
              <a:rPr i="1" lang="en" sz="2300">
                <a:solidFill>
                  <a:srgbClr val="B7B7B7"/>
                </a:solidFill>
                <a:latin typeface="Roboto"/>
                <a:ea typeface="Roboto"/>
                <a:cs typeface="Roboto"/>
                <a:sym typeface="Roboto"/>
              </a:rPr>
              <a:t>S. cerevisiae</a:t>
            </a:r>
            <a:endParaRPr i="1" sz="2300">
              <a:solidFill>
                <a:srgbClr val="B7B7B7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300"/>
              <a:buFont typeface="Roboto"/>
              <a:buAutoNum type="arabicPeriod"/>
            </a:pPr>
            <a:r>
              <a:rPr lang="en" sz="2300">
                <a:solidFill>
                  <a:srgbClr val="B7B7B7"/>
                </a:solidFill>
                <a:latin typeface="Roboto"/>
                <a:ea typeface="Roboto"/>
                <a:cs typeface="Roboto"/>
                <a:sym typeface="Roboto"/>
              </a:rPr>
              <a:t>Schade et al (2004) microarray data show significant transcriptional response to cold shock in yeast</a:t>
            </a:r>
            <a:endParaRPr sz="2300">
              <a:solidFill>
                <a:srgbClr val="B7B7B7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300"/>
              <a:buFont typeface="Roboto"/>
              <a:buAutoNum type="arabicPeriod"/>
            </a:pPr>
            <a:r>
              <a:rPr lang="en" sz="2300">
                <a:solidFill>
                  <a:srgbClr val="B7B7B7"/>
                </a:solidFill>
                <a:latin typeface="Roboto"/>
                <a:ea typeface="Roboto"/>
                <a:cs typeface="Roboto"/>
                <a:sym typeface="Roboto"/>
              </a:rPr>
              <a:t>Mathematical modeling of regulatory networks</a:t>
            </a:r>
            <a:endParaRPr sz="2300">
              <a:solidFill>
                <a:srgbClr val="B7B7B7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1000"/>
              </a:spcBef>
              <a:spcAft>
                <a:spcPts val="0"/>
              </a:spcAft>
              <a:buSzPts val="2300"/>
              <a:buFont typeface="Roboto"/>
              <a:buAutoNum type="arabicPeriod"/>
            </a:pPr>
            <a:r>
              <a:rPr lang="en" sz="2300">
                <a:latin typeface="Roboto"/>
                <a:ea typeface="Roboto"/>
                <a:cs typeface="Roboto"/>
                <a:sym typeface="Roboto"/>
              </a:rPr>
              <a:t>Parameter estimation of microarray data</a:t>
            </a:r>
            <a:endParaRPr sz="2300"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300"/>
              <a:buFont typeface="Roboto"/>
              <a:buAutoNum type="arabicPeriod"/>
            </a:pPr>
            <a:r>
              <a:rPr lang="en" sz="2300">
                <a:solidFill>
                  <a:srgbClr val="B7B7B7"/>
                </a:solidFill>
                <a:latin typeface="Roboto"/>
                <a:ea typeface="Roboto"/>
                <a:cs typeface="Roboto"/>
                <a:sym typeface="Roboto"/>
              </a:rPr>
              <a:t>Additional tests to evaluate the quality of the estimates</a:t>
            </a:r>
            <a:endParaRPr sz="2300">
              <a:solidFill>
                <a:srgbClr val="B7B7B7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1000"/>
              </a:spcBef>
              <a:spcAft>
                <a:spcPts val="1000"/>
              </a:spcAft>
              <a:buClr>
                <a:srgbClr val="B7B7B7"/>
              </a:buClr>
              <a:buSzPts val="2300"/>
              <a:buFont typeface="Roboto"/>
              <a:buAutoNum type="arabicPeriod"/>
            </a:pPr>
            <a:r>
              <a:rPr lang="en" sz="2300">
                <a:solidFill>
                  <a:srgbClr val="B7B7B7"/>
                </a:solidFill>
                <a:latin typeface="Roboto"/>
                <a:ea typeface="Roboto"/>
                <a:cs typeface="Roboto"/>
                <a:sym typeface="Roboto"/>
              </a:rPr>
              <a:t>Sensitivity analysis of the various parameters in the model</a:t>
            </a:r>
            <a:endParaRPr sz="2300">
              <a:solidFill>
                <a:srgbClr val="B7B7B7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8"/>
          <p:cNvSpPr txBox="1"/>
          <p:nvPr>
            <p:ph type="title"/>
          </p:nvPr>
        </p:nvSpPr>
        <p:spPr>
          <a:xfrm>
            <a:off x="159325" y="119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Varela Round"/>
                <a:ea typeface="Varela Round"/>
                <a:cs typeface="Varela Round"/>
                <a:sym typeface="Varela Round"/>
              </a:rPr>
              <a:t>Table 3: Degradation rates for the 21 genes in the regulatory network </a:t>
            </a:r>
            <a:endParaRPr>
              <a:latin typeface="Varela Round"/>
              <a:ea typeface="Varela Round"/>
              <a:cs typeface="Varela Round"/>
              <a:sym typeface="Varela Round"/>
            </a:endParaRPr>
          </a:p>
        </p:txBody>
      </p:sp>
      <p:pic>
        <p:nvPicPr>
          <p:cNvPr id="191" name="Google Shape;191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277025"/>
            <a:ext cx="4620275" cy="3840612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28"/>
          <p:cNvSpPr txBox="1"/>
          <p:nvPr/>
        </p:nvSpPr>
        <p:spPr>
          <a:xfrm>
            <a:off x="4848875" y="1353225"/>
            <a:ext cx="3983400" cy="371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Font typeface="Roboto"/>
              <a:buChar char="●"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Degradation rates for the 21 genes in the network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indent="-355600" lvl="0" marL="457200" rtl="0" algn="l">
              <a:spcBef>
                <a:spcPts val="1000"/>
              </a:spcBef>
              <a:spcAft>
                <a:spcPts val="0"/>
              </a:spcAft>
              <a:buSzPts val="2000"/>
              <a:buFont typeface="Roboto"/>
              <a:buChar char="●"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Assumed that the degradation rates can be determined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indent="-355600" lvl="0" marL="457200" rtl="0" algn="l">
              <a:spcBef>
                <a:spcPts val="1000"/>
              </a:spcBef>
              <a:spcAft>
                <a:spcPts val="0"/>
              </a:spcAft>
              <a:buSzPts val="2000"/>
              <a:buFont typeface="Roboto"/>
              <a:buChar char="●"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Degradation rate:  </a:t>
            </a:r>
            <a:r>
              <a:rPr lang="en" sz="2000" u="sng">
                <a:latin typeface="Roboto"/>
                <a:ea typeface="Roboto"/>
                <a:cs typeface="Roboto"/>
                <a:sym typeface="Roboto"/>
              </a:rPr>
              <a:t>log half-life</a:t>
            </a:r>
            <a:r>
              <a:rPr lang="en" sz="2000">
                <a:latin typeface="Roboto"/>
                <a:ea typeface="Roboto"/>
                <a:cs typeface="Roboto"/>
                <a:sym typeface="Roboto"/>
              </a:rPr>
              <a:t> 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					   2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indent="-355600" lvl="0" marL="457200" rtl="0" algn="l">
              <a:spcBef>
                <a:spcPts val="1000"/>
              </a:spcBef>
              <a:spcAft>
                <a:spcPts val="0"/>
              </a:spcAft>
              <a:buSzPts val="2000"/>
              <a:buFont typeface="Roboto"/>
              <a:buChar char="●"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CIN5, HSF1, MSN4, HAL9 → median degradation rate from Belle et al. (2006)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9"/>
          <p:cNvSpPr txBox="1"/>
          <p:nvPr>
            <p:ph type="title"/>
          </p:nvPr>
        </p:nvSpPr>
        <p:spPr>
          <a:xfrm>
            <a:off x="311725" y="272325"/>
            <a:ext cx="8697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Varela Round"/>
                <a:ea typeface="Varela Round"/>
                <a:cs typeface="Varela Round"/>
                <a:sym typeface="Varela Round"/>
              </a:rPr>
              <a:t>Figure 4: Three α values (0.01, 0.02, 0.005) selected from L-curve </a:t>
            </a:r>
            <a:endParaRPr>
              <a:latin typeface="Varela Round"/>
              <a:ea typeface="Varela Round"/>
              <a:cs typeface="Varela Round"/>
              <a:sym typeface="Varela Round"/>
            </a:endParaRPr>
          </a:p>
        </p:txBody>
      </p:sp>
      <p:pic>
        <p:nvPicPr>
          <p:cNvPr id="198" name="Google Shape;198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277025"/>
            <a:ext cx="4289728" cy="3866475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29"/>
          <p:cNvSpPr/>
          <p:nvPr/>
        </p:nvSpPr>
        <p:spPr>
          <a:xfrm>
            <a:off x="1496575" y="3651625"/>
            <a:ext cx="434100" cy="1797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p29"/>
          <p:cNvSpPr/>
          <p:nvPr/>
        </p:nvSpPr>
        <p:spPr>
          <a:xfrm>
            <a:off x="2262550" y="3938725"/>
            <a:ext cx="434100" cy="179700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29"/>
          <p:cNvSpPr/>
          <p:nvPr/>
        </p:nvSpPr>
        <p:spPr>
          <a:xfrm>
            <a:off x="3821725" y="4225800"/>
            <a:ext cx="434100" cy="1797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p29"/>
          <p:cNvSpPr txBox="1"/>
          <p:nvPr/>
        </p:nvSpPr>
        <p:spPr>
          <a:xfrm>
            <a:off x="4549550" y="2328325"/>
            <a:ext cx="4520400" cy="259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Constrained minimization algorithm in MATLAB  to maintain non-negative production rates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Initial guess: weight= 1, net threshold= 0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1000"/>
              </a:spcAft>
              <a:buSzPts val="1800"/>
              <a:buFont typeface="Roboto"/>
              <a:buChar char="●"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Minimization iteration to determine next alpha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03" name="Google Shape;203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18837" y="1471575"/>
            <a:ext cx="4751125" cy="751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30"/>
          <p:cNvSpPr txBox="1"/>
          <p:nvPr>
            <p:ph type="title"/>
          </p:nvPr>
        </p:nvSpPr>
        <p:spPr>
          <a:xfrm>
            <a:off x="76200" y="118350"/>
            <a:ext cx="9022800" cy="9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Varela Round"/>
                <a:ea typeface="Varela Round"/>
                <a:cs typeface="Varela Round"/>
                <a:sym typeface="Varela Round"/>
              </a:rPr>
              <a:t>Figure 5: Best fit model dynamics reveal transcriptional change over time in cold shock yeast </a:t>
            </a:r>
            <a:endParaRPr>
              <a:latin typeface="Varela Round"/>
              <a:ea typeface="Varela Round"/>
              <a:cs typeface="Varela Round"/>
              <a:sym typeface="Varela Round"/>
            </a:endParaRPr>
          </a:p>
        </p:txBody>
      </p:sp>
      <p:pic>
        <p:nvPicPr>
          <p:cNvPr id="209" name="Google Shape;209;p30"/>
          <p:cNvPicPr preferRelativeResize="0"/>
          <p:nvPr/>
        </p:nvPicPr>
        <p:blipFill rotWithShape="1">
          <a:blip r:embed="rId3">
            <a:alphaModFix/>
          </a:blip>
          <a:srcRect b="32840" l="0" r="0" t="0"/>
          <a:stretch/>
        </p:blipFill>
        <p:spPr>
          <a:xfrm>
            <a:off x="76200" y="1277025"/>
            <a:ext cx="4696475" cy="3791500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p30"/>
          <p:cNvSpPr txBox="1"/>
          <p:nvPr/>
        </p:nvSpPr>
        <p:spPr>
          <a:xfrm>
            <a:off x="4772675" y="1376850"/>
            <a:ext cx="4326300" cy="362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Font typeface="Roboto"/>
              <a:buChar char="●"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Dynamics of each gene’s expression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indent="-355600" lvl="0" marL="457200" rtl="0" algn="l">
              <a:spcBef>
                <a:spcPts val="1000"/>
              </a:spcBef>
              <a:spcAft>
                <a:spcPts val="0"/>
              </a:spcAft>
              <a:buSzPts val="2000"/>
              <a:buFont typeface="Roboto"/>
              <a:buChar char="●"/>
            </a:pPr>
            <a:r>
              <a:rPr b="1" lang="en" sz="2000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rPr>
              <a:t>+</a:t>
            </a:r>
            <a:r>
              <a:rPr lang="en" sz="2000">
                <a:latin typeface="Roboto"/>
                <a:ea typeface="Roboto"/>
                <a:cs typeface="Roboto"/>
                <a:sym typeface="Roboto"/>
              </a:rPr>
              <a:t> is the 95% confidence interval 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indent="-355600" lvl="0" marL="457200" rtl="0" algn="l">
              <a:spcBef>
                <a:spcPts val="1000"/>
              </a:spcBef>
              <a:spcAft>
                <a:spcPts val="0"/>
              </a:spcAft>
              <a:buSzPts val="2000"/>
              <a:buFont typeface="Roboto"/>
              <a:buChar char="●"/>
            </a:pPr>
            <a:r>
              <a:rPr b="1" lang="en" sz="2000">
                <a:solidFill>
                  <a:srgbClr val="00FF00"/>
                </a:solidFill>
                <a:latin typeface="Roboto"/>
                <a:ea typeface="Roboto"/>
                <a:cs typeface="Roboto"/>
                <a:sym typeface="Roboto"/>
              </a:rPr>
              <a:t>o</a:t>
            </a:r>
            <a:r>
              <a:rPr lang="en" sz="2000">
                <a:latin typeface="Roboto"/>
                <a:ea typeface="Roboto"/>
                <a:cs typeface="Roboto"/>
                <a:sym typeface="Roboto"/>
              </a:rPr>
              <a:t> is the data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indent="-355600" lvl="0" marL="457200" rtl="0" algn="l">
              <a:spcBef>
                <a:spcPts val="1000"/>
              </a:spcBef>
              <a:spcAft>
                <a:spcPts val="0"/>
              </a:spcAft>
              <a:buSzPts val="2000"/>
              <a:buFont typeface="Roboto"/>
              <a:buChar char="●"/>
            </a:pPr>
            <a:r>
              <a:rPr lang="en" sz="2000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  <a:t>Blue line</a:t>
            </a:r>
            <a:r>
              <a:rPr lang="en" sz="2000">
                <a:latin typeface="Roboto"/>
                <a:ea typeface="Roboto"/>
                <a:cs typeface="Roboto"/>
                <a:sym typeface="Roboto"/>
              </a:rPr>
              <a:t> is best-fit-parameters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indent="-355600" lvl="0" marL="457200" rtl="0" algn="l">
              <a:spcBef>
                <a:spcPts val="1000"/>
              </a:spcBef>
              <a:spcAft>
                <a:spcPts val="1000"/>
              </a:spcAft>
              <a:buSzPts val="2000"/>
              <a:buFont typeface="Roboto"/>
              <a:buChar char="●"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Genes with nonsignificant changes to expression showed little change in dynamics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1" name="Google Shape;211;p30"/>
          <p:cNvSpPr/>
          <p:nvPr/>
        </p:nvSpPr>
        <p:spPr>
          <a:xfrm>
            <a:off x="74825" y="1309500"/>
            <a:ext cx="1608900" cy="1810800"/>
          </a:xfrm>
          <a:prstGeom prst="rect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p30"/>
          <p:cNvSpPr/>
          <p:nvPr/>
        </p:nvSpPr>
        <p:spPr>
          <a:xfrm>
            <a:off x="3199025" y="1309500"/>
            <a:ext cx="1608900" cy="1810800"/>
          </a:xfrm>
          <a:prstGeom prst="rect">
            <a:avLst/>
          </a:prstGeom>
          <a:noFill/>
          <a:ln cap="flat" cmpd="sng" w="2857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p30"/>
          <p:cNvSpPr/>
          <p:nvPr/>
        </p:nvSpPr>
        <p:spPr>
          <a:xfrm>
            <a:off x="3199025" y="3138300"/>
            <a:ext cx="1608900" cy="1810800"/>
          </a:xfrm>
          <a:prstGeom prst="rect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1"/>
          <p:cNvSpPr txBox="1"/>
          <p:nvPr>
            <p:ph type="title"/>
          </p:nvPr>
        </p:nvSpPr>
        <p:spPr>
          <a:xfrm>
            <a:off x="119725" y="113400"/>
            <a:ext cx="8979300" cy="78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Varela Round"/>
                <a:ea typeface="Varela Round"/>
                <a:cs typeface="Varela Round"/>
                <a:sym typeface="Varela Round"/>
              </a:rPr>
              <a:t>Figure 5/6: </a:t>
            </a:r>
            <a:r>
              <a:rPr lang="en">
                <a:latin typeface="Varela Round"/>
                <a:ea typeface="Varela Round"/>
                <a:cs typeface="Varela Round"/>
                <a:sym typeface="Varela Round"/>
              </a:rPr>
              <a:t>Best fit model dynamics reveal transcriptional change over time in cold shock yeast</a:t>
            </a:r>
            <a:r>
              <a:rPr lang="en">
                <a:latin typeface="Varela Round"/>
                <a:ea typeface="Varela Round"/>
                <a:cs typeface="Varela Round"/>
                <a:sym typeface="Varela Round"/>
              </a:rPr>
              <a:t> </a:t>
            </a:r>
            <a:endParaRPr>
              <a:latin typeface="Varela Round"/>
              <a:ea typeface="Varela Round"/>
              <a:cs typeface="Varela Round"/>
              <a:sym typeface="Varela Round"/>
            </a:endParaRPr>
          </a:p>
        </p:txBody>
      </p:sp>
      <p:pic>
        <p:nvPicPr>
          <p:cNvPr id="219" name="Google Shape;219;p31"/>
          <p:cNvPicPr preferRelativeResize="0"/>
          <p:nvPr/>
        </p:nvPicPr>
        <p:blipFill rotWithShape="1">
          <a:blip r:embed="rId3">
            <a:alphaModFix/>
          </a:blip>
          <a:srcRect b="0" l="0" r="0" t="67560"/>
          <a:stretch/>
        </p:blipFill>
        <p:spPr>
          <a:xfrm>
            <a:off x="-13600" y="1214550"/>
            <a:ext cx="4899495" cy="1910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p31"/>
          <p:cNvPicPr preferRelativeResize="0"/>
          <p:nvPr/>
        </p:nvPicPr>
        <p:blipFill rotWithShape="1">
          <a:blip r:embed="rId4">
            <a:alphaModFix/>
          </a:blip>
          <a:srcRect b="67092" l="0" r="0" t="0"/>
          <a:stretch/>
        </p:blipFill>
        <p:spPr>
          <a:xfrm>
            <a:off x="-13600" y="3125075"/>
            <a:ext cx="4899500" cy="1991175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31"/>
          <p:cNvSpPr txBox="1"/>
          <p:nvPr/>
        </p:nvSpPr>
        <p:spPr>
          <a:xfrm>
            <a:off x="4772675" y="1376850"/>
            <a:ext cx="4326300" cy="362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Font typeface="Roboto"/>
              <a:buChar char="●"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Dynamics of each gene’s expression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indent="-355600" lvl="0" marL="457200" rtl="0" algn="l">
              <a:spcBef>
                <a:spcPts val="1000"/>
              </a:spcBef>
              <a:spcAft>
                <a:spcPts val="0"/>
              </a:spcAft>
              <a:buSzPts val="2000"/>
              <a:buFont typeface="Roboto"/>
              <a:buChar char="●"/>
            </a:pPr>
            <a:r>
              <a:rPr b="1" lang="en" sz="2000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rPr>
              <a:t>+</a:t>
            </a:r>
            <a:r>
              <a:rPr lang="en" sz="2000">
                <a:latin typeface="Roboto"/>
                <a:ea typeface="Roboto"/>
                <a:cs typeface="Roboto"/>
                <a:sym typeface="Roboto"/>
              </a:rPr>
              <a:t> is the 95% confidence interval 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indent="-355600" lvl="0" marL="457200" rtl="0" algn="l">
              <a:spcBef>
                <a:spcPts val="1000"/>
              </a:spcBef>
              <a:spcAft>
                <a:spcPts val="0"/>
              </a:spcAft>
              <a:buSzPts val="2000"/>
              <a:buFont typeface="Roboto"/>
              <a:buChar char="●"/>
            </a:pPr>
            <a:r>
              <a:rPr b="1" lang="en" sz="2000">
                <a:solidFill>
                  <a:srgbClr val="00FF00"/>
                </a:solidFill>
                <a:latin typeface="Roboto"/>
                <a:ea typeface="Roboto"/>
                <a:cs typeface="Roboto"/>
                <a:sym typeface="Roboto"/>
              </a:rPr>
              <a:t>o</a:t>
            </a:r>
            <a:r>
              <a:rPr lang="en" sz="2000">
                <a:latin typeface="Roboto"/>
                <a:ea typeface="Roboto"/>
                <a:cs typeface="Roboto"/>
                <a:sym typeface="Roboto"/>
              </a:rPr>
              <a:t> is the data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indent="-355600" lvl="0" marL="457200" rtl="0" algn="l">
              <a:spcBef>
                <a:spcPts val="1000"/>
              </a:spcBef>
              <a:spcAft>
                <a:spcPts val="0"/>
              </a:spcAft>
              <a:buSzPts val="2000"/>
              <a:buFont typeface="Roboto"/>
              <a:buChar char="●"/>
            </a:pPr>
            <a:r>
              <a:rPr lang="en" sz="2000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  <a:t>Blue line</a:t>
            </a:r>
            <a:r>
              <a:rPr lang="en" sz="2000">
                <a:latin typeface="Roboto"/>
                <a:ea typeface="Roboto"/>
                <a:cs typeface="Roboto"/>
                <a:sym typeface="Roboto"/>
              </a:rPr>
              <a:t> is best-fit-parameters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indent="-355600" lvl="0" marL="457200" rtl="0" algn="l">
              <a:spcBef>
                <a:spcPts val="1000"/>
              </a:spcBef>
              <a:spcAft>
                <a:spcPts val="1000"/>
              </a:spcAft>
              <a:buSzPts val="2000"/>
              <a:buFont typeface="Roboto"/>
              <a:buChar char="●"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Genes with nonsignificant changes to expression showed little change in dynamics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2" name="Google Shape;222;p31"/>
          <p:cNvSpPr/>
          <p:nvPr/>
        </p:nvSpPr>
        <p:spPr>
          <a:xfrm>
            <a:off x="3275225" y="1233300"/>
            <a:ext cx="1608900" cy="1891800"/>
          </a:xfrm>
          <a:prstGeom prst="rect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p31"/>
          <p:cNvSpPr/>
          <p:nvPr/>
        </p:nvSpPr>
        <p:spPr>
          <a:xfrm>
            <a:off x="19325" y="3125100"/>
            <a:ext cx="1608900" cy="19407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31"/>
          <p:cNvSpPr/>
          <p:nvPr/>
        </p:nvSpPr>
        <p:spPr>
          <a:xfrm>
            <a:off x="3295925" y="3125100"/>
            <a:ext cx="1608900" cy="19407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4"/>
          <p:cNvSpPr txBox="1"/>
          <p:nvPr>
            <p:ph type="title"/>
          </p:nvPr>
        </p:nvSpPr>
        <p:spPr>
          <a:xfrm>
            <a:off x="159325" y="-3247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latin typeface="Varela Round"/>
                <a:ea typeface="Varela Round"/>
                <a:cs typeface="Varela Round"/>
                <a:sym typeface="Varela Round"/>
              </a:rPr>
              <a:t>Outline</a:t>
            </a:r>
            <a:endParaRPr sz="3200">
              <a:latin typeface="Varela Round"/>
              <a:ea typeface="Varela Round"/>
              <a:cs typeface="Varela Round"/>
              <a:sym typeface="Varela Round"/>
            </a:endParaRPr>
          </a:p>
        </p:txBody>
      </p:sp>
      <p:sp>
        <p:nvSpPr>
          <p:cNvPr id="73" name="Google Shape;73;p14"/>
          <p:cNvSpPr txBox="1"/>
          <p:nvPr/>
        </p:nvSpPr>
        <p:spPr>
          <a:xfrm>
            <a:off x="50" y="591225"/>
            <a:ext cx="9144000" cy="4552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Font typeface="Roboto"/>
              <a:buAutoNum type="arabicPeriod"/>
            </a:pPr>
            <a:r>
              <a:rPr lang="en" sz="2300">
                <a:latin typeface="Roboto"/>
                <a:ea typeface="Roboto"/>
                <a:cs typeface="Roboto"/>
                <a:sym typeface="Roboto"/>
              </a:rPr>
              <a:t>Environmental stresses and the cellular response </a:t>
            </a:r>
            <a:endParaRPr sz="2300"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1000"/>
              </a:spcBef>
              <a:spcAft>
                <a:spcPts val="0"/>
              </a:spcAft>
              <a:buSzPts val="2300"/>
              <a:buFont typeface="Roboto"/>
              <a:buAutoNum type="arabicPeriod"/>
            </a:pPr>
            <a:r>
              <a:rPr lang="en" sz="2300">
                <a:latin typeface="Roboto"/>
                <a:ea typeface="Roboto"/>
                <a:cs typeface="Roboto"/>
                <a:sym typeface="Roboto"/>
              </a:rPr>
              <a:t>Creation of a model to demonstrate regulation of gene expression</a:t>
            </a:r>
            <a:endParaRPr sz="2300"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1000"/>
              </a:spcBef>
              <a:spcAft>
                <a:spcPts val="0"/>
              </a:spcAft>
              <a:buSzPts val="2300"/>
              <a:buFont typeface="Roboto"/>
              <a:buAutoNum type="arabicPeriod"/>
            </a:pPr>
            <a:r>
              <a:rPr lang="en" sz="2300">
                <a:latin typeface="Roboto"/>
                <a:ea typeface="Roboto"/>
                <a:cs typeface="Roboto"/>
                <a:sym typeface="Roboto"/>
              </a:rPr>
              <a:t>Regulation of the cold shock response in </a:t>
            </a:r>
            <a:r>
              <a:rPr i="1" lang="en" sz="2300">
                <a:latin typeface="Roboto"/>
                <a:ea typeface="Roboto"/>
                <a:cs typeface="Roboto"/>
                <a:sym typeface="Roboto"/>
              </a:rPr>
              <a:t>S. cerevisiae</a:t>
            </a:r>
            <a:endParaRPr i="1" sz="2300"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1000"/>
              </a:spcBef>
              <a:spcAft>
                <a:spcPts val="0"/>
              </a:spcAft>
              <a:buSzPts val="2300"/>
              <a:buFont typeface="Roboto"/>
              <a:buAutoNum type="arabicPeriod"/>
            </a:pPr>
            <a:r>
              <a:rPr lang="en" sz="2300">
                <a:latin typeface="Roboto"/>
                <a:ea typeface="Roboto"/>
                <a:cs typeface="Roboto"/>
                <a:sym typeface="Roboto"/>
              </a:rPr>
              <a:t>Schade et al (2004) microarray data show significant transcriptional response to cold shock in yeast</a:t>
            </a:r>
            <a:endParaRPr sz="2300"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1000"/>
              </a:spcBef>
              <a:spcAft>
                <a:spcPts val="0"/>
              </a:spcAft>
              <a:buSzPts val="2300"/>
              <a:buFont typeface="Roboto"/>
              <a:buAutoNum type="arabicPeriod"/>
            </a:pPr>
            <a:r>
              <a:rPr lang="en" sz="2300">
                <a:latin typeface="Roboto"/>
                <a:ea typeface="Roboto"/>
                <a:cs typeface="Roboto"/>
                <a:sym typeface="Roboto"/>
              </a:rPr>
              <a:t>Mathematical modeling of regulatory networks</a:t>
            </a:r>
            <a:endParaRPr sz="2300"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1000"/>
              </a:spcBef>
              <a:spcAft>
                <a:spcPts val="0"/>
              </a:spcAft>
              <a:buSzPts val="2300"/>
              <a:buFont typeface="Roboto"/>
              <a:buAutoNum type="arabicPeriod"/>
            </a:pPr>
            <a:r>
              <a:rPr lang="en" sz="2300">
                <a:latin typeface="Roboto"/>
                <a:ea typeface="Roboto"/>
                <a:cs typeface="Roboto"/>
                <a:sym typeface="Roboto"/>
              </a:rPr>
              <a:t>Parameter estimation of microarray data</a:t>
            </a:r>
            <a:endParaRPr sz="2300"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1000"/>
              </a:spcBef>
              <a:spcAft>
                <a:spcPts val="0"/>
              </a:spcAft>
              <a:buSzPts val="2300"/>
              <a:buFont typeface="Roboto"/>
              <a:buAutoNum type="arabicPeriod"/>
            </a:pPr>
            <a:r>
              <a:rPr lang="en" sz="2300">
                <a:latin typeface="Roboto"/>
                <a:ea typeface="Roboto"/>
                <a:cs typeface="Roboto"/>
                <a:sym typeface="Roboto"/>
              </a:rPr>
              <a:t>Additional tests to evaluate the quality of the estimates</a:t>
            </a:r>
            <a:endParaRPr sz="2300"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1000"/>
              </a:spcBef>
              <a:spcAft>
                <a:spcPts val="1000"/>
              </a:spcAft>
              <a:buSzPts val="2300"/>
              <a:buFont typeface="Roboto"/>
              <a:buAutoNum type="arabicPeriod"/>
            </a:pPr>
            <a:r>
              <a:rPr lang="en" sz="2300">
                <a:latin typeface="Roboto"/>
                <a:ea typeface="Roboto"/>
                <a:cs typeface="Roboto"/>
                <a:sym typeface="Roboto"/>
              </a:rPr>
              <a:t>Sensitivity analysis of the various parameters in the model</a:t>
            </a:r>
            <a:endParaRPr sz="23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32"/>
          <p:cNvSpPr txBox="1"/>
          <p:nvPr>
            <p:ph type="title"/>
          </p:nvPr>
        </p:nvSpPr>
        <p:spPr>
          <a:xfrm>
            <a:off x="98700" y="135450"/>
            <a:ext cx="8946600" cy="112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Varela Round"/>
                <a:ea typeface="Varela Round"/>
                <a:cs typeface="Varela Round"/>
                <a:sym typeface="Varela Round"/>
              </a:rPr>
              <a:t>Figure 6: </a:t>
            </a:r>
            <a:r>
              <a:rPr lang="en">
                <a:latin typeface="Varela Round"/>
                <a:ea typeface="Varela Round"/>
                <a:cs typeface="Varela Round"/>
                <a:sym typeface="Varela Round"/>
              </a:rPr>
              <a:t>Best fit model dynamics reveal transcriptional change over time in cold shock yeast</a:t>
            </a:r>
            <a:endParaRPr>
              <a:latin typeface="Varela Round"/>
              <a:ea typeface="Varela Round"/>
              <a:cs typeface="Varela Round"/>
              <a:sym typeface="Varela Round"/>
            </a:endParaRPr>
          </a:p>
        </p:txBody>
      </p:sp>
      <p:pic>
        <p:nvPicPr>
          <p:cNvPr id="230" name="Google Shape;230;p32"/>
          <p:cNvPicPr preferRelativeResize="0"/>
          <p:nvPr/>
        </p:nvPicPr>
        <p:blipFill rotWithShape="1">
          <a:blip r:embed="rId3">
            <a:alphaModFix/>
          </a:blip>
          <a:srcRect b="0" l="0" r="0" t="34610"/>
          <a:stretch/>
        </p:blipFill>
        <p:spPr>
          <a:xfrm>
            <a:off x="62600" y="1260150"/>
            <a:ext cx="4801225" cy="3877100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p32"/>
          <p:cNvSpPr txBox="1"/>
          <p:nvPr/>
        </p:nvSpPr>
        <p:spPr>
          <a:xfrm>
            <a:off x="4772675" y="1376850"/>
            <a:ext cx="4326300" cy="362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Font typeface="Roboto"/>
              <a:buChar char="●"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Dynamics of each gene’s expression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indent="-355600" lvl="0" marL="457200" rtl="0" algn="l">
              <a:spcBef>
                <a:spcPts val="1000"/>
              </a:spcBef>
              <a:spcAft>
                <a:spcPts val="0"/>
              </a:spcAft>
              <a:buSzPts val="2000"/>
              <a:buFont typeface="Roboto"/>
              <a:buChar char="●"/>
            </a:pPr>
            <a:r>
              <a:rPr b="1" lang="en" sz="2000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rPr>
              <a:t>+</a:t>
            </a:r>
            <a:r>
              <a:rPr lang="en" sz="2000">
                <a:latin typeface="Roboto"/>
                <a:ea typeface="Roboto"/>
                <a:cs typeface="Roboto"/>
                <a:sym typeface="Roboto"/>
              </a:rPr>
              <a:t> is the 95% confidence interval 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indent="-355600" lvl="0" marL="457200" rtl="0" algn="l">
              <a:spcBef>
                <a:spcPts val="1000"/>
              </a:spcBef>
              <a:spcAft>
                <a:spcPts val="0"/>
              </a:spcAft>
              <a:buSzPts val="2000"/>
              <a:buFont typeface="Roboto"/>
              <a:buChar char="●"/>
            </a:pPr>
            <a:r>
              <a:rPr b="1" lang="en" sz="2000">
                <a:solidFill>
                  <a:srgbClr val="00FF00"/>
                </a:solidFill>
                <a:latin typeface="Roboto"/>
                <a:ea typeface="Roboto"/>
                <a:cs typeface="Roboto"/>
                <a:sym typeface="Roboto"/>
              </a:rPr>
              <a:t>o</a:t>
            </a:r>
            <a:r>
              <a:rPr lang="en" sz="2000">
                <a:latin typeface="Roboto"/>
                <a:ea typeface="Roboto"/>
                <a:cs typeface="Roboto"/>
                <a:sym typeface="Roboto"/>
              </a:rPr>
              <a:t> is the data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indent="-355600" lvl="0" marL="457200" rtl="0" algn="l">
              <a:spcBef>
                <a:spcPts val="1000"/>
              </a:spcBef>
              <a:spcAft>
                <a:spcPts val="0"/>
              </a:spcAft>
              <a:buSzPts val="2000"/>
              <a:buFont typeface="Roboto"/>
              <a:buChar char="●"/>
            </a:pPr>
            <a:r>
              <a:rPr lang="en" sz="2000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  <a:t>Blue line</a:t>
            </a:r>
            <a:r>
              <a:rPr lang="en" sz="2000">
                <a:latin typeface="Roboto"/>
                <a:ea typeface="Roboto"/>
                <a:cs typeface="Roboto"/>
                <a:sym typeface="Roboto"/>
              </a:rPr>
              <a:t> is best-fit-parameters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indent="-355600" lvl="0" marL="457200" rtl="0" algn="l">
              <a:spcBef>
                <a:spcPts val="1000"/>
              </a:spcBef>
              <a:spcAft>
                <a:spcPts val="1000"/>
              </a:spcAft>
              <a:buSzPts val="2000"/>
              <a:buFont typeface="Roboto"/>
              <a:buChar char="●"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Genes with nonsignificant changes to expression showed little change in dynamics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2" name="Google Shape;232;p32"/>
          <p:cNvSpPr/>
          <p:nvPr/>
        </p:nvSpPr>
        <p:spPr>
          <a:xfrm>
            <a:off x="1695725" y="3201300"/>
            <a:ext cx="1608900" cy="1940700"/>
          </a:xfrm>
          <a:prstGeom prst="rect">
            <a:avLst/>
          </a:prstGeom>
          <a:noFill/>
          <a:ln cap="flat" cmpd="sng" w="2857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Google Shape;233;p32"/>
          <p:cNvSpPr/>
          <p:nvPr/>
        </p:nvSpPr>
        <p:spPr>
          <a:xfrm>
            <a:off x="3295925" y="1260150"/>
            <a:ext cx="1608900" cy="19008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4" name="Google Shape;234;p32"/>
          <p:cNvSpPr/>
          <p:nvPr/>
        </p:nvSpPr>
        <p:spPr>
          <a:xfrm>
            <a:off x="3295925" y="3201300"/>
            <a:ext cx="1608900" cy="19407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33"/>
          <p:cNvSpPr txBox="1"/>
          <p:nvPr>
            <p:ph type="title"/>
          </p:nvPr>
        </p:nvSpPr>
        <p:spPr>
          <a:xfrm>
            <a:off x="89850" y="98475"/>
            <a:ext cx="8964300" cy="105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Varela Round"/>
                <a:ea typeface="Varela Round"/>
                <a:cs typeface="Varela Round"/>
                <a:sym typeface="Varela Round"/>
              </a:rPr>
              <a:t>Figure 7: </a:t>
            </a:r>
            <a:r>
              <a:rPr lang="en">
                <a:latin typeface="Varela Round"/>
                <a:ea typeface="Varela Round"/>
                <a:cs typeface="Varela Round"/>
                <a:sym typeface="Varela Round"/>
              </a:rPr>
              <a:t>Best fit model dynamics reveal transcriptional change over time in cold shock yeast</a:t>
            </a:r>
            <a:endParaRPr>
              <a:latin typeface="Varela Round"/>
              <a:ea typeface="Varela Round"/>
              <a:cs typeface="Varela Round"/>
              <a:sym typeface="Varela Round"/>
            </a:endParaRPr>
          </a:p>
        </p:txBody>
      </p:sp>
      <p:pic>
        <p:nvPicPr>
          <p:cNvPr id="240" name="Google Shape;240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039025"/>
            <a:ext cx="5294776" cy="2101400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p33"/>
          <p:cNvSpPr txBox="1"/>
          <p:nvPr/>
        </p:nvSpPr>
        <p:spPr>
          <a:xfrm>
            <a:off x="5096225" y="1376850"/>
            <a:ext cx="4002900" cy="362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Font typeface="Roboto"/>
              <a:buChar char="●"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Dynamics of each gene’s expression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indent="-355600" lvl="0" marL="457200" rtl="0" algn="l">
              <a:spcBef>
                <a:spcPts val="1000"/>
              </a:spcBef>
              <a:spcAft>
                <a:spcPts val="0"/>
              </a:spcAft>
              <a:buSzPts val="2000"/>
              <a:buFont typeface="Roboto"/>
              <a:buChar char="●"/>
            </a:pPr>
            <a:r>
              <a:rPr b="1" lang="en" sz="2000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rPr>
              <a:t>+</a:t>
            </a:r>
            <a:r>
              <a:rPr lang="en" sz="2000">
                <a:latin typeface="Roboto"/>
                <a:ea typeface="Roboto"/>
                <a:cs typeface="Roboto"/>
                <a:sym typeface="Roboto"/>
              </a:rPr>
              <a:t> is the 95% confidence interval 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indent="-355600" lvl="0" marL="457200" rtl="0" algn="l">
              <a:spcBef>
                <a:spcPts val="1000"/>
              </a:spcBef>
              <a:spcAft>
                <a:spcPts val="0"/>
              </a:spcAft>
              <a:buSzPts val="2000"/>
              <a:buFont typeface="Roboto"/>
              <a:buChar char="●"/>
            </a:pPr>
            <a:r>
              <a:rPr b="1" lang="en" sz="2000">
                <a:solidFill>
                  <a:srgbClr val="00FF00"/>
                </a:solidFill>
                <a:latin typeface="Roboto"/>
                <a:ea typeface="Roboto"/>
                <a:cs typeface="Roboto"/>
                <a:sym typeface="Roboto"/>
              </a:rPr>
              <a:t>o</a:t>
            </a:r>
            <a:r>
              <a:rPr lang="en" sz="2000">
                <a:latin typeface="Roboto"/>
                <a:ea typeface="Roboto"/>
                <a:cs typeface="Roboto"/>
                <a:sym typeface="Roboto"/>
              </a:rPr>
              <a:t> is the data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indent="-355600" lvl="0" marL="457200" rtl="0" algn="l">
              <a:spcBef>
                <a:spcPts val="1000"/>
              </a:spcBef>
              <a:spcAft>
                <a:spcPts val="0"/>
              </a:spcAft>
              <a:buSzPts val="2000"/>
              <a:buFont typeface="Roboto"/>
              <a:buChar char="●"/>
            </a:pPr>
            <a:r>
              <a:rPr lang="en" sz="2000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  <a:t>Blue line</a:t>
            </a:r>
            <a:r>
              <a:rPr lang="en" sz="2000">
                <a:latin typeface="Roboto"/>
                <a:ea typeface="Roboto"/>
                <a:cs typeface="Roboto"/>
                <a:sym typeface="Roboto"/>
              </a:rPr>
              <a:t> is best-fit-parameter 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indent="-355600" lvl="0" marL="457200" rtl="0" algn="l">
              <a:spcBef>
                <a:spcPts val="1000"/>
              </a:spcBef>
              <a:spcAft>
                <a:spcPts val="1000"/>
              </a:spcAft>
              <a:buSzPts val="2000"/>
              <a:buFont typeface="Roboto"/>
              <a:buChar char="●"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Genes with nonsignificant changes to expression showed little change in dynamics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34"/>
          <p:cNvSpPr txBox="1"/>
          <p:nvPr>
            <p:ph type="title"/>
          </p:nvPr>
        </p:nvSpPr>
        <p:spPr>
          <a:xfrm>
            <a:off x="4300900" y="-9275"/>
            <a:ext cx="4843200" cy="107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>
                <a:latin typeface="Varela Round"/>
                <a:ea typeface="Varela Round"/>
                <a:cs typeface="Varela Round"/>
                <a:sym typeface="Varela Round"/>
              </a:rPr>
              <a:t>Table 4: Results from the minimization offer parameter estimates</a:t>
            </a:r>
            <a:endParaRPr sz="2700">
              <a:latin typeface="Varela Round"/>
              <a:ea typeface="Varela Round"/>
              <a:cs typeface="Varela Round"/>
              <a:sym typeface="Varela Round"/>
            </a:endParaRPr>
          </a:p>
        </p:txBody>
      </p:sp>
      <p:pic>
        <p:nvPicPr>
          <p:cNvPr id="247" name="Google Shape;247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4300912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p34"/>
          <p:cNvSpPr txBox="1"/>
          <p:nvPr/>
        </p:nvSpPr>
        <p:spPr>
          <a:xfrm>
            <a:off x="4427025" y="1605450"/>
            <a:ext cx="4671900" cy="362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Font typeface="Roboto"/>
              <a:buChar char="●"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Weights of each of the edges in the network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indent="-355600" lvl="1" marL="914400" rtl="0" algn="l">
              <a:spcBef>
                <a:spcPts val="1000"/>
              </a:spcBef>
              <a:spcAft>
                <a:spcPts val="0"/>
              </a:spcAft>
              <a:buSzPts val="2000"/>
              <a:buFont typeface="Roboto"/>
              <a:buChar char="○"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 positive→ activation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indent="-355600" lvl="1" marL="914400" rtl="0" algn="l">
              <a:spcBef>
                <a:spcPts val="1000"/>
              </a:spcBef>
              <a:spcAft>
                <a:spcPts val="0"/>
              </a:spcAft>
              <a:buSzPts val="2000"/>
              <a:buFont typeface="Roboto"/>
              <a:buChar char="○"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 negative → repression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indent="-355600" lvl="0" marL="457200" rtl="0" algn="l">
              <a:spcBef>
                <a:spcPts val="1000"/>
              </a:spcBef>
              <a:spcAft>
                <a:spcPts val="0"/>
              </a:spcAft>
              <a:buSzPts val="2000"/>
              <a:buFont typeface="Roboto"/>
              <a:buChar char="●"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Net threshold (</a:t>
            </a:r>
            <a:r>
              <a:rPr i="1" lang="en" sz="2000">
                <a:latin typeface="Roboto"/>
                <a:ea typeface="Roboto"/>
                <a:cs typeface="Roboto"/>
                <a:sym typeface="Roboto"/>
              </a:rPr>
              <a:t>b</a:t>
            </a:r>
            <a:r>
              <a:rPr lang="en" sz="2000">
                <a:latin typeface="Roboto"/>
                <a:ea typeface="Roboto"/>
                <a:cs typeface="Roboto"/>
                <a:sym typeface="Roboto"/>
              </a:rPr>
              <a:t>)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indent="-355600" lvl="0" marL="457200" rtl="0" algn="l">
              <a:spcBef>
                <a:spcPts val="1000"/>
              </a:spcBef>
              <a:spcAft>
                <a:spcPts val="1000"/>
              </a:spcAft>
              <a:buSzPts val="2000"/>
              <a:buFont typeface="Roboto"/>
              <a:buChar char="●"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Production rate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35"/>
          <p:cNvSpPr txBox="1"/>
          <p:nvPr>
            <p:ph type="title"/>
          </p:nvPr>
        </p:nvSpPr>
        <p:spPr>
          <a:xfrm>
            <a:off x="159325" y="119925"/>
            <a:ext cx="89847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Varela Round"/>
                <a:ea typeface="Varela Round"/>
                <a:cs typeface="Varela Round"/>
                <a:sym typeface="Varela Round"/>
              </a:rPr>
              <a:t>Figure 8: Weight data expressed on network diagram shows activation and repression interaction</a:t>
            </a:r>
            <a:endParaRPr>
              <a:latin typeface="Varela Round"/>
              <a:ea typeface="Varela Round"/>
              <a:cs typeface="Varela Round"/>
              <a:sym typeface="Varela Round"/>
            </a:endParaRPr>
          </a:p>
        </p:txBody>
      </p:sp>
      <p:pic>
        <p:nvPicPr>
          <p:cNvPr id="254" name="Google Shape;254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200" y="1277025"/>
            <a:ext cx="4348864" cy="3866476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Google Shape;255;p35"/>
          <p:cNvSpPr txBox="1"/>
          <p:nvPr/>
        </p:nvSpPr>
        <p:spPr>
          <a:xfrm>
            <a:off x="4639350" y="1376850"/>
            <a:ext cx="4459500" cy="362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Network of the 21 genes studied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Positive weights indicate activation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indent="-342900" lvl="1" marL="914400" rtl="0" algn="l">
              <a:spcBef>
                <a:spcPts val="1000"/>
              </a:spcBef>
              <a:spcAft>
                <a:spcPts val="0"/>
              </a:spcAft>
              <a:buSzPts val="1800"/>
              <a:buFont typeface="Roboto"/>
              <a:buChar char="○"/>
            </a:pPr>
            <a:r>
              <a:rPr lang="en" sz="1800">
                <a:solidFill>
                  <a:srgbClr val="A64D79"/>
                </a:solidFill>
                <a:latin typeface="Roboto"/>
                <a:ea typeface="Roboto"/>
                <a:cs typeface="Roboto"/>
                <a:sym typeface="Roboto"/>
              </a:rPr>
              <a:t>Magenta:</a:t>
            </a:r>
            <a:r>
              <a:rPr lang="en" sz="1800">
                <a:latin typeface="Roboto"/>
                <a:ea typeface="Roboto"/>
                <a:cs typeface="Roboto"/>
                <a:sym typeface="Roboto"/>
              </a:rPr>
              <a:t> activated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Negative weights indicate repression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indent="-342900" lvl="1" marL="914400" rtl="0" algn="l">
              <a:spcBef>
                <a:spcPts val="1000"/>
              </a:spcBef>
              <a:spcAft>
                <a:spcPts val="0"/>
              </a:spcAft>
              <a:buSzPts val="1800"/>
              <a:buFont typeface="Roboto"/>
              <a:buChar char="○"/>
            </a:pPr>
            <a:r>
              <a:rPr lang="en" sz="1800">
                <a:solidFill>
                  <a:srgbClr val="07AFCB"/>
                </a:solidFill>
                <a:latin typeface="Roboto"/>
                <a:ea typeface="Roboto"/>
                <a:cs typeface="Roboto"/>
                <a:sym typeface="Roboto"/>
              </a:rPr>
              <a:t>Cyan</a:t>
            </a:r>
            <a:r>
              <a:rPr lang="en" sz="1800">
                <a:latin typeface="Roboto"/>
                <a:ea typeface="Roboto"/>
                <a:cs typeface="Roboto"/>
                <a:sym typeface="Roboto"/>
              </a:rPr>
              <a:t>: repressed 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n" sz="1800">
                <a:solidFill>
                  <a:srgbClr val="07AFCB"/>
                </a:solidFill>
                <a:latin typeface="Roboto"/>
                <a:ea typeface="Roboto"/>
                <a:cs typeface="Roboto"/>
                <a:sym typeface="Roboto"/>
              </a:rPr>
              <a:t>ABF1, ROX1, FHL1, HSF1</a:t>
            </a:r>
            <a:r>
              <a:rPr lang="en" sz="1800">
                <a:solidFill>
                  <a:srgbClr val="00C9C9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" sz="1800">
                <a:latin typeface="Roboto"/>
                <a:ea typeface="Roboto"/>
                <a:cs typeface="Roboto"/>
                <a:sym typeface="Roboto"/>
              </a:rPr>
              <a:t>→ significant repression (p&lt;0.05)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1000"/>
              </a:spcAft>
              <a:buSzPts val="1800"/>
              <a:buFont typeface="Roboto"/>
              <a:buChar char="●"/>
            </a:pPr>
            <a:r>
              <a:rPr lang="en" sz="1800">
                <a:solidFill>
                  <a:srgbClr val="A64D79"/>
                </a:solidFill>
                <a:latin typeface="Roboto"/>
                <a:ea typeface="Roboto"/>
                <a:cs typeface="Roboto"/>
                <a:sym typeface="Roboto"/>
              </a:rPr>
              <a:t>MAC1, MSN4, RAP1, RPH1 </a:t>
            </a:r>
            <a:r>
              <a:rPr lang="en" sz="1800">
                <a:latin typeface="Roboto"/>
                <a:ea typeface="Roboto"/>
                <a:cs typeface="Roboto"/>
                <a:sym typeface="Roboto"/>
              </a:rPr>
              <a:t>→ significant activation (p&lt;0.05)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36"/>
          <p:cNvSpPr txBox="1"/>
          <p:nvPr>
            <p:ph type="title"/>
          </p:nvPr>
        </p:nvSpPr>
        <p:spPr>
          <a:xfrm>
            <a:off x="159325" y="-3247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latin typeface="Varela Round"/>
                <a:ea typeface="Varela Round"/>
                <a:cs typeface="Varela Round"/>
                <a:sym typeface="Varela Round"/>
              </a:rPr>
              <a:t>Outline</a:t>
            </a:r>
            <a:endParaRPr sz="3200">
              <a:latin typeface="Varela Round"/>
              <a:ea typeface="Varela Round"/>
              <a:cs typeface="Varela Round"/>
              <a:sym typeface="Varela Round"/>
            </a:endParaRPr>
          </a:p>
        </p:txBody>
      </p:sp>
      <p:sp>
        <p:nvSpPr>
          <p:cNvPr id="261" name="Google Shape;261;p36"/>
          <p:cNvSpPr txBox="1"/>
          <p:nvPr/>
        </p:nvSpPr>
        <p:spPr>
          <a:xfrm>
            <a:off x="50" y="591225"/>
            <a:ext cx="9144000" cy="4552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Font typeface="Roboto"/>
              <a:buAutoNum type="arabicPeriod"/>
            </a:pPr>
            <a:r>
              <a:rPr lang="en" sz="2300">
                <a:latin typeface="Roboto"/>
                <a:ea typeface="Roboto"/>
                <a:cs typeface="Roboto"/>
                <a:sym typeface="Roboto"/>
              </a:rPr>
              <a:t>Environmental changes initiate cell stress response </a:t>
            </a:r>
            <a:endParaRPr sz="2300"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1000"/>
              </a:spcBef>
              <a:spcAft>
                <a:spcPts val="0"/>
              </a:spcAft>
              <a:buSzPts val="2300"/>
              <a:buFont typeface="Roboto"/>
              <a:buAutoNum type="arabicPeriod"/>
            </a:pPr>
            <a:r>
              <a:rPr lang="en" sz="2300">
                <a:latin typeface="Roboto"/>
                <a:ea typeface="Roboto"/>
                <a:cs typeface="Roboto"/>
                <a:sym typeface="Roboto"/>
              </a:rPr>
              <a:t>Creation of a model to demonstrate regulation of gene expressio</a:t>
            </a:r>
            <a:r>
              <a:rPr lang="en" sz="2100">
                <a:latin typeface="Roboto"/>
                <a:ea typeface="Roboto"/>
                <a:cs typeface="Roboto"/>
                <a:sym typeface="Roboto"/>
              </a:rPr>
              <a:t>n</a:t>
            </a:r>
            <a:endParaRPr sz="2100"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1000"/>
              </a:spcBef>
              <a:spcAft>
                <a:spcPts val="0"/>
              </a:spcAft>
              <a:buSzPts val="2300"/>
              <a:buFont typeface="Roboto"/>
              <a:buAutoNum type="arabicPeriod"/>
            </a:pPr>
            <a:r>
              <a:rPr lang="en" sz="2300">
                <a:latin typeface="Roboto"/>
                <a:ea typeface="Roboto"/>
                <a:cs typeface="Roboto"/>
                <a:sym typeface="Roboto"/>
              </a:rPr>
              <a:t>Regulation of the cold shock response in </a:t>
            </a:r>
            <a:r>
              <a:rPr i="1" lang="en" sz="2300">
                <a:latin typeface="Roboto"/>
                <a:ea typeface="Roboto"/>
                <a:cs typeface="Roboto"/>
                <a:sym typeface="Roboto"/>
              </a:rPr>
              <a:t>S. cerevisiae</a:t>
            </a:r>
            <a:endParaRPr i="1" sz="2300"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1000"/>
              </a:spcBef>
              <a:spcAft>
                <a:spcPts val="0"/>
              </a:spcAft>
              <a:buSzPts val="2300"/>
              <a:buFont typeface="Roboto"/>
              <a:buAutoNum type="arabicPeriod"/>
            </a:pPr>
            <a:r>
              <a:rPr lang="en" sz="2300">
                <a:latin typeface="Roboto"/>
                <a:ea typeface="Roboto"/>
                <a:cs typeface="Roboto"/>
                <a:sym typeface="Roboto"/>
              </a:rPr>
              <a:t>Schade et al (2004) microarray data show significant transcriptional response to cold shock in yeast</a:t>
            </a:r>
            <a:endParaRPr sz="2300"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1000"/>
              </a:spcBef>
              <a:spcAft>
                <a:spcPts val="0"/>
              </a:spcAft>
              <a:buSzPts val="2300"/>
              <a:buFont typeface="Roboto"/>
              <a:buAutoNum type="arabicPeriod"/>
            </a:pPr>
            <a:r>
              <a:rPr lang="en" sz="2300">
                <a:latin typeface="Roboto"/>
                <a:ea typeface="Roboto"/>
                <a:cs typeface="Roboto"/>
                <a:sym typeface="Roboto"/>
              </a:rPr>
              <a:t>Mathematical modeling of regulatory networks</a:t>
            </a:r>
            <a:endParaRPr sz="2300"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1000"/>
              </a:spcBef>
              <a:spcAft>
                <a:spcPts val="1000"/>
              </a:spcAft>
              <a:buSzPts val="2300"/>
              <a:buFont typeface="Roboto"/>
              <a:buAutoNum type="arabicPeriod"/>
            </a:pPr>
            <a:r>
              <a:t/>
            </a:r>
            <a:endParaRPr sz="23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2" name="Google Shape;262;p36"/>
          <p:cNvSpPr txBox="1"/>
          <p:nvPr/>
        </p:nvSpPr>
        <p:spPr>
          <a:xfrm>
            <a:off x="50" y="591225"/>
            <a:ext cx="9144000" cy="4552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2300"/>
              <a:buFont typeface="Roboto"/>
              <a:buAutoNum type="arabicPeriod"/>
            </a:pPr>
            <a:r>
              <a:rPr lang="en" sz="2300">
                <a:solidFill>
                  <a:srgbClr val="B7B7B7"/>
                </a:solidFill>
                <a:latin typeface="Roboto"/>
                <a:ea typeface="Roboto"/>
                <a:cs typeface="Roboto"/>
                <a:sym typeface="Roboto"/>
              </a:rPr>
              <a:t>Environmental stresses and the cellular response </a:t>
            </a:r>
            <a:endParaRPr sz="2300">
              <a:solidFill>
                <a:srgbClr val="B7B7B7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300"/>
              <a:buFont typeface="Roboto"/>
              <a:buAutoNum type="arabicPeriod"/>
            </a:pPr>
            <a:r>
              <a:rPr lang="en" sz="2300">
                <a:solidFill>
                  <a:srgbClr val="B7B7B7"/>
                </a:solidFill>
                <a:latin typeface="Roboto"/>
                <a:ea typeface="Roboto"/>
                <a:cs typeface="Roboto"/>
                <a:sym typeface="Roboto"/>
              </a:rPr>
              <a:t>Creation of a model to demonstrate regulation of gene expressio</a:t>
            </a:r>
            <a:r>
              <a:rPr lang="en" sz="2100">
                <a:solidFill>
                  <a:srgbClr val="B7B7B7"/>
                </a:solidFill>
                <a:latin typeface="Roboto"/>
                <a:ea typeface="Roboto"/>
                <a:cs typeface="Roboto"/>
                <a:sym typeface="Roboto"/>
              </a:rPr>
              <a:t>n</a:t>
            </a:r>
            <a:endParaRPr sz="2100">
              <a:solidFill>
                <a:srgbClr val="B7B7B7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300"/>
              <a:buFont typeface="Roboto"/>
              <a:buAutoNum type="arabicPeriod"/>
            </a:pPr>
            <a:r>
              <a:rPr lang="en" sz="2300">
                <a:solidFill>
                  <a:srgbClr val="B7B7B7"/>
                </a:solidFill>
                <a:latin typeface="Roboto"/>
                <a:ea typeface="Roboto"/>
                <a:cs typeface="Roboto"/>
                <a:sym typeface="Roboto"/>
              </a:rPr>
              <a:t>Regulation of the cold shock response in </a:t>
            </a:r>
            <a:r>
              <a:rPr i="1" lang="en" sz="2300">
                <a:solidFill>
                  <a:srgbClr val="B7B7B7"/>
                </a:solidFill>
                <a:latin typeface="Roboto"/>
                <a:ea typeface="Roboto"/>
                <a:cs typeface="Roboto"/>
                <a:sym typeface="Roboto"/>
              </a:rPr>
              <a:t>S. cerevisiae</a:t>
            </a:r>
            <a:endParaRPr i="1" sz="2300">
              <a:solidFill>
                <a:srgbClr val="B7B7B7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300"/>
              <a:buFont typeface="Roboto"/>
              <a:buAutoNum type="arabicPeriod"/>
            </a:pPr>
            <a:r>
              <a:rPr lang="en" sz="2300">
                <a:solidFill>
                  <a:srgbClr val="B7B7B7"/>
                </a:solidFill>
                <a:latin typeface="Roboto"/>
                <a:ea typeface="Roboto"/>
                <a:cs typeface="Roboto"/>
                <a:sym typeface="Roboto"/>
              </a:rPr>
              <a:t>Schade et al (2004) microarray data show significant transcriptional response to cold shock in yeast</a:t>
            </a:r>
            <a:endParaRPr sz="2300">
              <a:solidFill>
                <a:srgbClr val="B7B7B7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300"/>
              <a:buFont typeface="Roboto"/>
              <a:buAutoNum type="arabicPeriod"/>
            </a:pPr>
            <a:r>
              <a:rPr lang="en" sz="2300">
                <a:solidFill>
                  <a:srgbClr val="B7B7B7"/>
                </a:solidFill>
                <a:latin typeface="Roboto"/>
                <a:ea typeface="Roboto"/>
                <a:cs typeface="Roboto"/>
                <a:sym typeface="Roboto"/>
              </a:rPr>
              <a:t>Mathematical modeling of regulatory networks</a:t>
            </a:r>
            <a:endParaRPr sz="2300">
              <a:solidFill>
                <a:srgbClr val="B7B7B7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300"/>
              <a:buFont typeface="Roboto"/>
              <a:buAutoNum type="arabicPeriod"/>
            </a:pPr>
            <a:r>
              <a:rPr lang="en" sz="2300">
                <a:solidFill>
                  <a:srgbClr val="B7B7B7"/>
                </a:solidFill>
                <a:latin typeface="Roboto"/>
                <a:ea typeface="Roboto"/>
                <a:cs typeface="Roboto"/>
                <a:sym typeface="Roboto"/>
              </a:rPr>
              <a:t>Parameter estimation of microarray data</a:t>
            </a:r>
            <a:endParaRPr sz="2300">
              <a:solidFill>
                <a:srgbClr val="B7B7B7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1000"/>
              </a:spcBef>
              <a:spcAft>
                <a:spcPts val="0"/>
              </a:spcAft>
              <a:buSzPts val="2300"/>
              <a:buFont typeface="Roboto"/>
              <a:buAutoNum type="arabicPeriod"/>
            </a:pPr>
            <a:r>
              <a:rPr lang="en" sz="2300">
                <a:latin typeface="Roboto"/>
                <a:ea typeface="Roboto"/>
                <a:cs typeface="Roboto"/>
                <a:sym typeface="Roboto"/>
              </a:rPr>
              <a:t>Additional tests to evaluate the quality of the estimates</a:t>
            </a:r>
            <a:endParaRPr sz="2300"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1000"/>
              </a:spcBef>
              <a:spcAft>
                <a:spcPts val="1000"/>
              </a:spcAft>
              <a:buClr>
                <a:srgbClr val="B7B7B7"/>
              </a:buClr>
              <a:buSzPts val="2300"/>
              <a:buFont typeface="Roboto"/>
              <a:buAutoNum type="arabicPeriod"/>
            </a:pPr>
            <a:r>
              <a:rPr lang="en" sz="2300">
                <a:solidFill>
                  <a:srgbClr val="B7B7B7"/>
                </a:solidFill>
                <a:latin typeface="Roboto"/>
                <a:ea typeface="Roboto"/>
                <a:cs typeface="Roboto"/>
                <a:sym typeface="Roboto"/>
              </a:rPr>
              <a:t>Sensitivity analysis of the various parameters in the model</a:t>
            </a:r>
            <a:endParaRPr sz="2300">
              <a:solidFill>
                <a:srgbClr val="B7B7B7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37"/>
          <p:cNvSpPr txBox="1"/>
          <p:nvPr>
            <p:ph type="title"/>
          </p:nvPr>
        </p:nvSpPr>
        <p:spPr>
          <a:xfrm>
            <a:off x="4637175" y="58900"/>
            <a:ext cx="4195200" cy="115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Varela Round"/>
                <a:ea typeface="Varela Round"/>
                <a:cs typeface="Varela Round"/>
                <a:sym typeface="Varela Round"/>
              </a:rPr>
              <a:t>Table 5: Full table of indices</a:t>
            </a:r>
            <a:endParaRPr>
              <a:latin typeface="Varela Round"/>
              <a:ea typeface="Varela Round"/>
              <a:cs typeface="Varela Round"/>
              <a:sym typeface="Varela Round"/>
            </a:endParaRPr>
          </a:p>
        </p:txBody>
      </p:sp>
      <p:pic>
        <p:nvPicPr>
          <p:cNvPr id="268" name="Google Shape;268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000" y="947525"/>
            <a:ext cx="4573175" cy="24938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9" name="Google Shape;269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500" y="3399554"/>
            <a:ext cx="4573175" cy="1153654"/>
          </a:xfrm>
          <a:prstGeom prst="rect">
            <a:avLst/>
          </a:prstGeom>
          <a:noFill/>
          <a:ln>
            <a:noFill/>
          </a:ln>
        </p:spPr>
      </p:pic>
      <p:sp>
        <p:nvSpPr>
          <p:cNvPr id="270" name="Google Shape;270;p37"/>
          <p:cNvSpPr txBox="1"/>
          <p:nvPr/>
        </p:nvSpPr>
        <p:spPr>
          <a:xfrm>
            <a:off x="4709525" y="1349425"/>
            <a:ext cx="4291500" cy="36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Each of the indices </a:t>
            </a:r>
            <a:r>
              <a:rPr lang="en" sz="1800">
                <a:solidFill>
                  <a:srgbClr val="131413"/>
                </a:solidFill>
                <a:latin typeface="Roboto"/>
                <a:ea typeface="Roboto"/>
                <a:cs typeface="Roboto"/>
                <a:sym typeface="Roboto"/>
              </a:rPr>
              <a:t>correspond to the weights (</a:t>
            </a:r>
            <a:r>
              <a:rPr i="1" lang="en" sz="1800">
                <a:solidFill>
                  <a:srgbClr val="131413"/>
                </a:solidFill>
                <a:latin typeface="Roboto"/>
                <a:ea typeface="Roboto"/>
                <a:cs typeface="Roboto"/>
                <a:sym typeface="Roboto"/>
              </a:rPr>
              <a:t>w</a:t>
            </a:r>
            <a:r>
              <a:rPr lang="en" sz="1800">
                <a:solidFill>
                  <a:srgbClr val="131413"/>
                </a:solidFill>
                <a:latin typeface="Roboto"/>
                <a:ea typeface="Roboto"/>
                <a:cs typeface="Roboto"/>
                <a:sym typeface="Roboto"/>
              </a:rPr>
              <a:t>), thresholds (</a:t>
            </a:r>
            <a:r>
              <a:rPr i="1" lang="en" sz="1800">
                <a:solidFill>
                  <a:srgbClr val="131413"/>
                </a:solidFill>
                <a:latin typeface="Roboto"/>
                <a:ea typeface="Roboto"/>
                <a:cs typeface="Roboto"/>
                <a:sym typeface="Roboto"/>
              </a:rPr>
              <a:t>b</a:t>
            </a:r>
            <a:r>
              <a:rPr lang="en" sz="1800">
                <a:solidFill>
                  <a:srgbClr val="131413"/>
                </a:solidFill>
                <a:latin typeface="Roboto"/>
                <a:ea typeface="Roboto"/>
                <a:cs typeface="Roboto"/>
                <a:sym typeface="Roboto"/>
              </a:rPr>
              <a:t>), and production rates (</a:t>
            </a:r>
            <a:r>
              <a:rPr i="1" lang="en" sz="1800">
                <a:solidFill>
                  <a:srgbClr val="131413"/>
                </a:solidFill>
                <a:latin typeface="Roboto"/>
                <a:ea typeface="Roboto"/>
                <a:cs typeface="Roboto"/>
                <a:sym typeface="Roboto"/>
              </a:rPr>
              <a:t>P</a:t>
            </a:r>
            <a:r>
              <a:rPr lang="en" sz="1800">
                <a:solidFill>
                  <a:srgbClr val="131413"/>
                </a:solidFill>
                <a:latin typeface="Roboto"/>
                <a:ea typeface="Roboto"/>
                <a:cs typeface="Roboto"/>
                <a:sym typeface="Roboto"/>
              </a:rPr>
              <a:t>), which are used in Figures 9 and 10</a:t>
            </a:r>
            <a:endParaRPr sz="1800">
              <a:solidFill>
                <a:srgbClr val="13141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The Full Index corresponds to indices used in Figures 11 through 14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38"/>
          <p:cNvSpPr txBox="1"/>
          <p:nvPr>
            <p:ph type="title"/>
          </p:nvPr>
        </p:nvSpPr>
        <p:spPr>
          <a:xfrm>
            <a:off x="4908725" y="-32675"/>
            <a:ext cx="4235400" cy="12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latin typeface="Varela Round"/>
                <a:ea typeface="Varela Round"/>
                <a:cs typeface="Varela Round"/>
                <a:sym typeface="Varela Round"/>
              </a:rPr>
              <a:t>Figure 9: Parameter estimates reveal similar trends between α values</a:t>
            </a:r>
            <a:endParaRPr sz="2600">
              <a:latin typeface="Varela Round"/>
              <a:ea typeface="Varela Round"/>
              <a:cs typeface="Varela Round"/>
              <a:sym typeface="Varela Round"/>
            </a:endParaRPr>
          </a:p>
        </p:txBody>
      </p:sp>
      <p:pic>
        <p:nvPicPr>
          <p:cNvPr id="276" name="Google Shape;276;p38"/>
          <p:cNvPicPr preferRelativeResize="0"/>
          <p:nvPr/>
        </p:nvPicPr>
        <p:blipFill rotWithShape="1">
          <a:blip r:embed="rId3">
            <a:alphaModFix/>
          </a:blip>
          <a:srcRect b="0" l="4137" r="6696" t="0"/>
          <a:stretch/>
        </p:blipFill>
        <p:spPr>
          <a:xfrm>
            <a:off x="-4125" y="0"/>
            <a:ext cx="4833900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77" name="Google Shape;277;p38"/>
          <p:cNvSpPr txBox="1"/>
          <p:nvPr/>
        </p:nvSpPr>
        <p:spPr>
          <a:xfrm>
            <a:off x="4998525" y="1376850"/>
            <a:ext cx="4100400" cy="362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Different penalty levels: </a:t>
            </a:r>
            <a:r>
              <a:rPr lang="en" sz="1800">
                <a:latin typeface="Roboto"/>
                <a:ea typeface="Roboto"/>
                <a:cs typeface="Roboto"/>
                <a:sym typeface="Roboto"/>
              </a:rPr>
              <a:t>α= </a:t>
            </a:r>
            <a:r>
              <a:rPr lang="en" sz="1800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  <a:t>0.01,</a:t>
            </a:r>
            <a:r>
              <a:rPr lang="en" sz="1800">
                <a:latin typeface="Roboto"/>
                <a:ea typeface="Roboto"/>
                <a:cs typeface="Roboto"/>
                <a:sym typeface="Roboto"/>
              </a:rPr>
              <a:t> 0.02, </a:t>
            </a:r>
            <a:r>
              <a:rPr lang="en" sz="1800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rPr>
              <a:t>0.005</a:t>
            </a:r>
            <a:endParaRPr sz="1800">
              <a:solidFill>
                <a:srgbClr val="FF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Magnitude is different for each α, but the trend is the same 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Weight and net threshold: sign is consistent between alphas values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1000"/>
              </a:spcAft>
              <a:buSzPts val="1800"/>
              <a:buFont typeface="Roboto"/>
              <a:buChar char="●"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Production rates are close between alpha values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39"/>
          <p:cNvSpPr txBox="1"/>
          <p:nvPr>
            <p:ph type="title"/>
          </p:nvPr>
        </p:nvSpPr>
        <p:spPr>
          <a:xfrm>
            <a:off x="5099600" y="-47650"/>
            <a:ext cx="3939600" cy="102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latin typeface="Varela Round"/>
                <a:ea typeface="Varela Round"/>
                <a:cs typeface="Varela Round"/>
                <a:sym typeface="Varela Round"/>
              </a:rPr>
              <a:t>Figure 10: Model generated data fit with Schade et al. data </a:t>
            </a:r>
            <a:endParaRPr sz="2600">
              <a:latin typeface="Varela Round"/>
              <a:ea typeface="Varela Round"/>
              <a:cs typeface="Varela Round"/>
              <a:sym typeface="Varela Round"/>
            </a:endParaRPr>
          </a:p>
        </p:txBody>
      </p:sp>
      <p:pic>
        <p:nvPicPr>
          <p:cNvPr id="283" name="Google Shape;283;p39"/>
          <p:cNvPicPr preferRelativeResize="0"/>
          <p:nvPr/>
        </p:nvPicPr>
        <p:blipFill rotWithShape="1">
          <a:blip r:embed="rId3">
            <a:alphaModFix/>
          </a:blip>
          <a:srcRect b="0" l="1962" r="3670" t="0"/>
          <a:stretch/>
        </p:blipFill>
        <p:spPr>
          <a:xfrm>
            <a:off x="0" y="0"/>
            <a:ext cx="502845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84" name="Google Shape;284;p39"/>
          <p:cNvSpPr txBox="1"/>
          <p:nvPr/>
        </p:nvSpPr>
        <p:spPr>
          <a:xfrm>
            <a:off x="5023400" y="2719900"/>
            <a:ext cx="4100400" cy="16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Model generated data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indent="-342900" lvl="1" marL="914400" rtl="0" algn="l">
              <a:spcBef>
                <a:spcPts val="1000"/>
              </a:spcBef>
              <a:spcAft>
                <a:spcPts val="0"/>
              </a:spcAft>
              <a:buSzPts val="1800"/>
              <a:buFont typeface="Roboto"/>
              <a:buChar char="○"/>
            </a:pPr>
            <a:r>
              <a:rPr lang="en" sz="1800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  <a:t>Blue</a:t>
            </a:r>
            <a:r>
              <a:rPr lang="en" sz="1800">
                <a:latin typeface="Roboto"/>
                <a:ea typeface="Roboto"/>
                <a:cs typeface="Roboto"/>
                <a:sym typeface="Roboto"/>
              </a:rPr>
              <a:t>: 5 min, </a:t>
            </a:r>
            <a:r>
              <a:rPr lang="en" sz="1800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rPr>
              <a:t>Red</a:t>
            </a:r>
            <a:r>
              <a:rPr lang="en" sz="1800">
                <a:latin typeface="Roboto"/>
                <a:ea typeface="Roboto"/>
                <a:cs typeface="Roboto"/>
                <a:sym typeface="Roboto"/>
              </a:rPr>
              <a:t>: 10 min,      </a:t>
            </a:r>
            <a:r>
              <a:rPr lang="en" sz="1800">
                <a:solidFill>
                  <a:srgbClr val="00FF00"/>
                </a:solidFill>
                <a:latin typeface="Roboto"/>
                <a:ea typeface="Roboto"/>
                <a:cs typeface="Roboto"/>
                <a:sym typeface="Roboto"/>
              </a:rPr>
              <a:t>Green</a:t>
            </a:r>
            <a:r>
              <a:rPr lang="en" sz="1800">
                <a:latin typeface="Roboto"/>
                <a:ea typeface="Roboto"/>
                <a:cs typeface="Roboto"/>
                <a:sym typeface="Roboto"/>
              </a:rPr>
              <a:t>: 20 min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indent="-342900" lvl="1" marL="914400" rtl="0" algn="l">
              <a:spcBef>
                <a:spcPts val="1000"/>
              </a:spcBef>
              <a:spcAft>
                <a:spcPts val="0"/>
              </a:spcAft>
              <a:buSzPts val="1800"/>
              <a:buFont typeface="Roboto"/>
              <a:buChar char="○"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α= 0.01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1000"/>
              </a:spcAft>
              <a:buSzPts val="1800"/>
              <a:buFont typeface="Roboto"/>
              <a:buChar char="●"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Support the fit of Schade et al. microarray data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85" name="Google Shape;285;p39"/>
          <p:cNvPicPr preferRelativeResize="0"/>
          <p:nvPr/>
        </p:nvPicPr>
        <p:blipFill rotWithShape="1">
          <a:blip r:embed="rId4">
            <a:alphaModFix/>
          </a:blip>
          <a:srcRect b="0" l="2910" r="3805" t="0"/>
          <a:stretch/>
        </p:blipFill>
        <p:spPr>
          <a:xfrm>
            <a:off x="5099600" y="1911600"/>
            <a:ext cx="3939650" cy="850175"/>
          </a:xfrm>
          <a:prstGeom prst="rect">
            <a:avLst/>
          </a:prstGeom>
          <a:noFill/>
          <a:ln>
            <a:noFill/>
          </a:ln>
        </p:spPr>
      </p:pic>
      <p:sp>
        <p:nvSpPr>
          <p:cNvPr id="286" name="Google Shape;286;p39"/>
          <p:cNvSpPr txBox="1"/>
          <p:nvPr/>
        </p:nvSpPr>
        <p:spPr>
          <a:xfrm>
            <a:off x="4953000" y="1371600"/>
            <a:ext cx="4292400" cy="10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1000"/>
              </a:spcAft>
              <a:buSzPts val="1800"/>
              <a:buFont typeface="Roboto"/>
              <a:buChar char="●"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Simulated data with Table 4 parameters using:</a:t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40"/>
          <p:cNvSpPr txBox="1"/>
          <p:nvPr>
            <p:ph type="title"/>
          </p:nvPr>
        </p:nvSpPr>
        <p:spPr>
          <a:xfrm>
            <a:off x="4213000" y="-32475"/>
            <a:ext cx="4835400" cy="110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latin typeface="Varela Round"/>
                <a:ea typeface="Varela Round"/>
                <a:cs typeface="Varela Round"/>
                <a:sym typeface="Varela Round"/>
              </a:rPr>
              <a:t>Table 6: Standard deviation for estimates are lower than initial guesses for weights</a:t>
            </a:r>
            <a:endParaRPr sz="2600">
              <a:latin typeface="Varela Round"/>
              <a:ea typeface="Varela Round"/>
              <a:cs typeface="Varela Round"/>
              <a:sym typeface="Varela Round"/>
            </a:endParaRPr>
          </a:p>
        </p:txBody>
      </p:sp>
      <p:pic>
        <p:nvPicPr>
          <p:cNvPr id="292" name="Google Shape;292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775" y="113450"/>
            <a:ext cx="4086000" cy="4934851"/>
          </a:xfrm>
          <a:prstGeom prst="rect">
            <a:avLst/>
          </a:prstGeom>
          <a:noFill/>
          <a:ln>
            <a:noFill/>
          </a:ln>
        </p:spPr>
      </p:pic>
      <p:sp>
        <p:nvSpPr>
          <p:cNvPr id="293" name="Google Shape;293;p40"/>
          <p:cNvSpPr txBox="1"/>
          <p:nvPr/>
        </p:nvSpPr>
        <p:spPr>
          <a:xfrm>
            <a:off x="4254750" y="1352050"/>
            <a:ext cx="4835400" cy="369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Font typeface="Roboto"/>
              <a:buChar char="●"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Minimization scheme using 10 randomized initial guesses for each parameter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indent="-355600" lvl="0" marL="457200" rtl="0" algn="l">
              <a:spcBef>
                <a:spcPts val="1000"/>
              </a:spcBef>
              <a:spcAft>
                <a:spcPts val="0"/>
              </a:spcAft>
              <a:buSzPts val="2000"/>
              <a:buFont typeface="Roboto"/>
              <a:buChar char="●"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Weights 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indent="-355600" lvl="1" marL="914400" rtl="0" algn="l">
              <a:spcBef>
                <a:spcPts val="1000"/>
              </a:spcBef>
              <a:spcAft>
                <a:spcPts val="0"/>
              </a:spcAft>
              <a:buSzPts val="2000"/>
              <a:buFont typeface="Roboto"/>
              <a:buChar char="○"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The standard deviation for the initial guesses is higher than for the estimates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indent="-355600" lvl="2" marL="1371600" rtl="0" algn="l">
              <a:spcBef>
                <a:spcPts val="1000"/>
              </a:spcBef>
              <a:spcAft>
                <a:spcPts val="1000"/>
              </a:spcAft>
              <a:buSzPts val="2000"/>
              <a:buFont typeface="Roboto"/>
              <a:buChar char="■"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The estimates are more stable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8" name="Google Shape;298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340148"/>
            <a:ext cx="5889300" cy="3720800"/>
          </a:xfrm>
          <a:prstGeom prst="rect">
            <a:avLst/>
          </a:prstGeom>
          <a:noFill/>
          <a:ln>
            <a:noFill/>
          </a:ln>
        </p:spPr>
      </p:pic>
      <p:sp>
        <p:nvSpPr>
          <p:cNvPr id="299" name="Google Shape;299;p41"/>
          <p:cNvSpPr txBox="1"/>
          <p:nvPr>
            <p:ph type="title"/>
          </p:nvPr>
        </p:nvSpPr>
        <p:spPr>
          <a:xfrm>
            <a:off x="216900" y="119925"/>
            <a:ext cx="8755200" cy="110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latin typeface="Varela Round"/>
                <a:ea typeface="Varela Round"/>
                <a:cs typeface="Varela Round"/>
                <a:sym typeface="Varela Round"/>
              </a:rPr>
              <a:t>Table 7: Standard deviation for estimates are lower than initial guesses for net threshold values</a:t>
            </a:r>
            <a:endParaRPr sz="2600">
              <a:latin typeface="Varela Round"/>
              <a:ea typeface="Varela Round"/>
              <a:cs typeface="Varela Round"/>
              <a:sym typeface="Varela Round"/>
            </a:endParaRPr>
          </a:p>
        </p:txBody>
      </p:sp>
      <p:sp>
        <p:nvSpPr>
          <p:cNvPr id="300" name="Google Shape;300;p41"/>
          <p:cNvSpPr txBox="1"/>
          <p:nvPr/>
        </p:nvSpPr>
        <p:spPr>
          <a:xfrm>
            <a:off x="5814800" y="1352050"/>
            <a:ext cx="3275400" cy="369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Font typeface="Roboto"/>
              <a:buChar char="●"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10 randomized initial guesses for each parameter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indent="-355600" lvl="0" marL="457200" rtl="0" algn="l">
              <a:spcBef>
                <a:spcPts val="1000"/>
              </a:spcBef>
              <a:spcAft>
                <a:spcPts val="0"/>
              </a:spcAft>
              <a:buSzPts val="2000"/>
              <a:buFont typeface="Roboto"/>
              <a:buChar char="●"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Net threshold 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Font typeface="Roboto"/>
              <a:buChar char="○"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Standard deviation for the initial guesses is higher than for the estimates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Font typeface="Roboto"/>
              <a:buChar char="○"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The estimates are more stable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/>
          <p:nvPr>
            <p:ph type="title"/>
          </p:nvPr>
        </p:nvSpPr>
        <p:spPr>
          <a:xfrm>
            <a:off x="159325" y="-3247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latin typeface="Varela Round"/>
                <a:ea typeface="Varela Round"/>
                <a:cs typeface="Varela Round"/>
                <a:sym typeface="Varela Round"/>
              </a:rPr>
              <a:t>Outline</a:t>
            </a:r>
            <a:endParaRPr sz="3200">
              <a:latin typeface="Varela Round"/>
              <a:ea typeface="Varela Round"/>
              <a:cs typeface="Varela Round"/>
              <a:sym typeface="Varela Round"/>
            </a:endParaRPr>
          </a:p>
        </p:txBody>
      </p:sp>
      <p:sp>
        <p:nvSpPr>
          <p:cNvPr id="79" name="Google Shape;79;p15"/>
          <p:cNvSpPr txBox="1"/>
          <p:nvPr/>
        </p:nvSpPr>
        <p:spPr>
          <a:xfrm>
            <a:off x="50" y="591225"/>
            <a:ext cx="9144000" cy="4552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Font typeface="Roboto"/>
              <a:buAutoNum type="arabicPeriod"/>
            </a:pPr>
            <a:r>
              <a:rPr lang="en" sz="2300">
                <a:latin typeface="Roboto"/>
                <a:ea typeface="Roboto"/>
                <a:cs typeface="Roboto"/>
                <a:sym typeface="Roboto"/>
              </a:rPr>
              <a:t>Environmental stresses and the cellular response </a:t>
            </a:r>
            <a:endParaRPr sz="2300"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1000"/>
              </a:spcBef>
              <a:spcAft>
                <a:spcPts val="0"/>
              </a:spcAft>
              <a:buSzPts val="2300"/>
              <a:buFont typeface="Roboto"/>
              <a:buAutoNum type="arabicPeriod"/>
            </a:pPr>
            <a:r>
              <a:rPr lang="en" sz="2300">
                <a:latin typeface="Roboto"/>
                <a:ea typeface="Roboto"/>
                <a:cs typeface="Roboto"/>
                <a:sym typeface="Roboto"/>
              </a:rPr>
              <a:t>Creation of a model to demonstrate regulation of gene expressio</a:t>
            </a:r>
            <a:r>
              <a:rPr lang="en" sz="2100">
                <a:latin typeface="Roboto"/>
                <a:ea typeface="Roboto"/>
                <a:cs typeface="Roboto"/>
                <a:sym typeface="Roboto"/>
              </a:rPr>
              <a:t>n</a:t>
            </a:r>
            <a:endParaRPr sz="2100"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1000"/>
              </a:spcBef>
              <a:spcAft>
                <a:spcPts val="0"/>
              </a:spcAft>
              <a:buSzPts val="2300"/>
              <a:buFont typeface="Roboto"/>
              <a:buAutoNum type="arabicPeriod"/>
            </a:pPr>
            <a:r>
              <a:rPr lang="en" sz="2300">
                <a:latin typeface="Roboto"/>
                <a:ea typeface="Roboto"/>
                <a:cs typeface="Roboto"/>
                <a:sym typeface="Roboto"/>
              </a:rPr>
              <a:t>Regulation of the cold shock response in </a:t>
            </a:r>
            <a:r>
              <a:rPr i="1" lang="en" sz="2300">
                <a:latin typeface="Roboto"/>
                <a:ea typeface="Roboto"/>
                <a:cs typeface="Roboto"/>
                <a:sym typeface="Roboto"/>
              </a:rPr>
              <a:t>S. cerevisiae</a:t>
            </a:r>
            <a:endParaRPr i="1" sz="2300"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300"/>
              <a:buFont typeface="Roboto"/>
              <a:buAutoNum type="arabicPeriod"/>
            </a:pPr>
            <a:r>
              <a:rPr lang="en" sz="2300">
                <a:solidFill>
                  <a:srgbClr val="B7B7B7"/>
                </a:solidFill>
                <a:latin typeface="Roboto"/>
                <a:ea typeface="Roboto"/>
                <a:cs typeface="Roboto"/>
                <a:sym typeface="Roboto"/>
              </a:rPr>
              <a:t>Schade et al (2004) microarray data show significant transcriptional response to cold shock in yeast</a:t>
            </a:r>
            <a:endParaRPr sz="2300">
              <a:solidFill>
                <a:srgbClr val="B7B7B7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300"/>
              <a:buFont typeface="Roboto"/>
              <a:buAutoNum type="arabicPeriod"/>
            </a:pPr>
            <a:r>
              <a:rPr lang="en" sz="2300">
                <a:solidFill>
                  <a:srgbClr val="B7B7B7"/>
                </a:solidFill>
                <a:latin typeface="Roboto"/>
                <a:ea typeface="Roboto"/>
                <a:cs typeface="Roboto"/>
                <a:sym typeface="Roboto"/>
              </a:rPr>
              <a:t>Mathematical modeling of regulatory networks</a:t>
            </a:r>
            <a:endParaRPr sz="2300">
              <a:solidFill>
                <a:srgbClr val="B7B7B7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300"/>
              <a:buFont typeface="Roboto"/>
              <a:buAutoNum type="arabicPeriod"/>
            </a:pPr>
            <a:r>
              <a:rPr lang="en" sz="2300">
                <a:solidFill>
                  <a:srgbClr val="B7B7B7"/>
                </a:solidFill>
                <a:latin typeface="Roboto"/>
                <a:ea typeface="Roboto"/>
                <a:cs typeface="Roboto"/>
                <a:sym typeface="Roboto"/>
              </a:rPr>
              <a:t>Parameter estimation of microarray data</a:t>
            </a:r>
            <a:endParaRPr sz="2300">
              <a:solidFill>
                <a:srgbClr val="B7B7B7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300"/>
              <a:buFont typeface="Roboto"/>
              <a:buAutoNum type="arabicPeriod"/>
            </a:pPr>
            <a:r>
              <a:rPr lang="en" sz="2300">
                <a:solidFill>
                  <a:srgbClr val="B7B7B7"/>
                </a:solidFill>
                <a:latin typeface="Roboto"/>
                <a:ea typeface="Roboto"/>
                <a:cs typeface="Roboto"/>
                <a:sym typeface="Roboto"/>
              </a:rPr>
              <a:t>Additional tests to evaluate the quality of the estimates</a:t>
            </a:r>
            <a:endParaRPr sz="2300">
              <a:solidFill>
                <a:srgbClr val="B7B7B7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1000"/>
              </a:spcBef>
              <a:spcAft>
                <a:spcPts val="1000"/>
              </a:spcAft>
              <a:buClr>
                <a:srgbClr val="B7B7B7"/>
              </a:buClr>
              <a:buSzPts val="2300"/>
              <a:buFont typeface="Roboto"/>
              <a:buAutoNum type="arabicPeriod"/>
            </a:pPr>
            <a:r>
              <a:rPr lang="en" sz="2300">
                <a:solidFill>
                  <a:srgbClr val="B7B7B7"/>
                </a:solidFill>
                <a:latin typeface="Roboto"/>
                <a:ea typeface="Roboto"/>
                <a:cs typeface="Roboto"/>
                <a:sym typeface="Roboto"/>
              </a:rPr>
              <a:t>Sensitivity analysis of the various parameters in the model</a:t>
            </a:r>
            <a:endParaRPr sz="2300">
              <a:solidFill>
                <a:srgbClr val="B7B7B7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5" name="Google Shape;305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200" y="1277025"/>
            <a:ext cx="4480524" cy="3818075"/>
          </a:xfrm>
          <a:prstGeom prst="rect">
            <a:avLst/>
          </a:prstGeom>
          <a:noFill/>
          <a:ln>
            <a:noFill/>
          </a:ln>
        </p:spPr>
      </p:pic>
      <p:sp>
        <p:nvSpPr>
          <p:cNvPr id="306" name="Google Shape;306;p42"/>
          <p:cNvSpPr txBox="1"/>
          <p:nvPr>
            <p:ph type="title"/>
          </p:nvPr>
        </p:nvSpPr>
        <p:spPr>
          <a:xfrm>
            <a:off x="216900" y="119925"/>
            <a:ext cx="8755200" cy="87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latin typeface="Varela Round"/>
                <a:ea typeface="Varela Round"/>
                <a:cs typeface="Varela Round"/>
                <a:sym typeface="Varela Round"/>
              </a:rPr>
              <a:t>Table 8: Standard deviation for estimates are lower than initial guesses for production rates</a:t>
            </a:r>
            <a:endParaRPr sz="2600">
              <a:latin typeface="Varela Round"/>
              <a:ea typeface="Varela Round"/>
              <a:cs typeface="Varela Round"/>
              <a:sym typeface="Varela Round"/>
            </a:endParaRPr>
          </a:p>
        </p:txBody>
      </p:sp>
      <p:sp>
        <p:nvSpPr>
          <p:cNvPr id="307" name="Google Shape;307;p42"/>
          <p:cNvSpPr txBox="1"/>
          <p:nvPr/>
        </p:nvSpPr>
        <p:spPr>
          <a:xfrm>
            <a:off x="5030050" y="1352050"/>
            <a:ext cx="4060200" cy="369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Font typeface="Roboto"/>
              <a:buChar char="●"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Minimization scheme using </a:t>
            </a:r>
            <a:r>
              <a:rPr lang="en" sz="2000">
                <a:latin typeface="Roboto"/>
                <a:ea typeface="Roboto"/>
                <a:cs typeface="Roboto"/>
                <a:sym typeface="Roboto"/>
              </a:rPr>
              <a:t>10 randomized initial guesses for each parameter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indent="-355600" lvl="0" marL="457200" rtl="0" algn="l">
              <a:spcBef>
                <a:spcPts val="1000"/>
              </a:spcBef>
              <a:spcAft>
                <a:spcPts val="0"/>
              </a:spcAft>
              <a:buSzPts val="2000"/>
              <a:buFont typeface="Roboto"/>
              <a:buChar char="●"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Production rates 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indent="-355600" lvl="1" marL="914400" rtl="0" algn="l">
              <a:spcBef>
                <a:spcPts val="1000"/>
              </a:spcBef>
              <a:spcAft>
                <a:spcPts val="0"/>
              </a:spcAft>
              <a:buSzPts val="2000"/>
              <a:buFont typeface="Roboto"/>
              <a:buChar char="○"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Standard deviation for the initial guesses is higher than for the estimates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indent="-355600" lvl="2" marL="1371600" rtl="0" algn="l">
              <a:spcBef>
                <a:spcPts val="1000"/>
              </a:spcBef>
              <a:spcAft>
                <a:spcPts val="1000"/>
              </a:spcAft>
              <a:buSzPts val="2000"/>
              <a:buFont typeface="Roboto"/>
              <a:buChar char="■"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The estimates are more stable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43"/>
          <p:cNvSpPr txBox="1"/>
          <p:nvPr>
            <p:ph type="title"/>
          </p:nvPr>
        </p:nvSpPr>
        <p:spPr>
          <a:xfrm>
            <a:off x="159325" y="-3247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latin typeface="Varela Round"/>
                <a:ea typeface="Varela Round"/>
                <a:cs typeface="Varela Round"/>
                <a:sym typeface="Varela Round"/>
              </a:rPr>
              <a:t>Outline</a:t>
            </a:r>
            <a:endParaRPr sz="3200">
              <a:latin typeface="Varela Round"/>
              <a:ea typeface="Varela Round"/>
              <a:cs typeface="Varela Round"/>
              <a:sym typeface="Varela Round"/>
            </a:endParaRPr>
          </a:p>
        </p:txBody>
      </p:sp>
      <p:sp>
        <p:nvSpPr>
          <p:cNvPr id="313" name="Google Shape;313;p43"/>
          <p:cNvSpPr txBox="1"/>
          <p:nvPr/>
        </p:nvSpPr>
        <p:spPr>
          <a:xfrm>
            <a:off x="50" y="591225"/>
            <a:ext cx="9144000" cy="4552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Font typeface="Roboto"/>
              <a:buAutoNum type="arabicPeriod"/>
            </a:pPr>
            <a:r>
              <a:rPr lang="en" sz="2300">
                <a:latin typeface="Roboto"/>
                <a:ea typeface="Roboto"/>
                <a:cs typeface="Roboto"/>
                <a:sym typeface="Roboto"/>
              </a:rPr>
              <a:t>Environmental changes initiate cell stress response </a:t>
            </a:r>
            <a:endParaRPr sz="2300"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1000"/>
              </a:spcBef>
              <a:spcAft>
                <a:spcPts val="0"/>
              </a:spcAft>
              <a:buSzPts val="2300"/>
              <a:buFont typeface="Roboto"/>
              <a:buAutoNum type="arabicPeriod"/>
            </a:pPr>
            <a:r>
              <a:rPr lang="en" sz="2300">
                <a:latin typeface="Roboto"/>
                <a:ea typeface="Roboto"/>
                <a:cs typeface="Roboto"/>
                <a:sym typeface="Roboto"/>
              </a:rPr>
              <a:t>Creation of a model to demonstrate regulation of gene expressio</a:t>
            </a:r>
            <a:r>
              <a:rPr lang="en" sz="2100">
                <a:latin typeface="Roboto"/>
                <a:ea typeface="Roboto"/>
                <a:cs typeface="Roboto"/>
                <a:sym typeface="Roboto"/>
              </a:rPr>
              <a:t>n</a:t>
            </a:r>
            <a:endParaRPr sz="2100"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1000"/>
              </a:spcBef>
              <a:spcAft>
                <a:spcPts val="0"/>
              </a:spcAft>
              <a:buSzPts val="2300"/>
              <a:buFont typeface="Roboto"/>
              <a:buAutoNum type="arabicPeriod"/>
            </a:pPr>
            <a:r>
              <a:rPr lang="en" sz="2300">
                <a:latin typeface="Roboto"/>
                <a:ea typeface="Roboto"/>
                <a:cs typeface="Roboto"/>
                <a:sym typeface="Roboto"/>
              </a:rPr>
              <a:t>Regulation of the cold shock response in </a:t>
            </a:r>
            <a:r>
              <a:rPr i="1" lang="en" sz="2300">
                <a:latin typeface="Roboto"/>
                <a:ea typeface="Roboto"/>
                <a:cs typeface="Roboto"/>
                <a:sym typeface="Roboto"/>
              </a:rPr>
              <a:t>S. cerevisiae</a:t>
            </a:r>
            <a:endParaRPr i="1" sz="2300"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1000"/>
              </a:spcBef>
              <a:spcAft>
                <a:spcPts val="0"/>
              </a:spcAft>
              <a:buSzPts val="2300"/>
              <a:buFont typeface="Roboto"/>
              <a:buAutoNum type="arabicPeriod"/>
            </a:pPr>
            <a:r>
              <a:rPr lang="en" sz="2300">
                <a:latin typeface="Roboto"/>
                <a:ea typeface="Roboto"/>
                <a:cs typeface="Roboto"/>
                <a:sym typeface="Roboto"/>
              </a:rPr>
              <a:t>Schade et al (2004) microarray data show significant transcriptional response to cold shock in yeast</a:t>
            </a:r>
            <a:endParaRPr sz="2300"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1000"/>
              </a:spcBef>
              <a:spcAft>
                <a:spcPts val="0"/>
              </a:spcAft>
              <a:buSzPts val="2300"/>
              <a:buFont typeface="Roboto"/>
              <a:buAutoNum type="arabicPeriod"/>
            </a:pPr>
            <a:r>
              <a:rPr lang="en" sz="2300">
                <a:latin typeface="Roboto"/>
                <a:ea typeface="Roboto"/>
                <a:cs typeface="Roboto"/>
                <a:sym typeface="Roboto"/>
              </a:rPr>
              <a:t>Mathematical modeling of regulatory networks</a:t>
            </a:r>
            <a:endParaRPr sz="2300"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1000"/>
              </a:spcBef>
              <a:spcAft>
                <a:spcPts val="1000"/>
              </a:spcAft>
              <a:buSzPts val="2300"/>
              <a:buFont typeface="Roboto"/>
              <a:buAutoNum type="arabicPeriod"/>
            </a:pPr>
            <a:r>
              <a:t/>
            </a:r>
            <a:endParaRPr sz="23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4" name="Google Shape;314;p43"/>
          <p:cNvSpPr txBox="1"/>
          <p:nvPr/>
        </p:nvSpPr>
        <p:spPr>
          <a:xfrm>
            <a:off x="50" y="591225"/>
            <a:ext cx="9144000" cy="4552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2300"/>
              <a:buFont typeface="Roboto"/>
              <a:buAutoNum type="arabicPeriod"/>
            </a:pPr>
            <a:r>
              <a:rPr lang="en" sz="2300">
                <a:solidFill>
                  <a:srgbClr val="B7B7B7"/>
                </a:solidFill>
                <a:latin typeface="Roboto"/>
                <a:ea typeface="Roboto"/>
                <a:cs typeface="Roboto"/>
                <a:sym typeface="Roboto"/>
              </a:rPr>
              <a:t>Environmental stresses and the cellular response </a:t>
            </a:r>
            <a:endParaRPr sz="2300">
              <a:solidFill>
                <a:srgbClr val="B7B7B7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300"/>
              <a:buFont typeface="Roboto"/>
              <a:buAutoNum type="arabicPeriod"/>
            </a:pPr>
            <a:r>
              <a:rPr lang="en" sz="2300">
                <a:solidFill>
                  <a:srgbClr val="B7B7B7"/>
                </a:solidFill>
                <a:latin typeface="Roboto"/>
                <a:ea typeface="Roboto"/>
                <a:cs typeface="Roboto"/>
                <a:sym typeface="Roboto"/>
              </a:rPr>
              <a:t>Creation of a model to demonstrate regulation of gene expressio</a:t>
            </a:r>
            <a:r>
              <a:rPr lang="en" sz="2100">
                <a:solidFill>
                  <a:srgbClr val="B7B7B7"/>
                </a:solidFill>
                <a:latin typeface="Roboto"/>
                <a:ea typeface="Roboto"/>
                <a:cs typeface="Roboto"/>
                <a:sym typeface="Roboto"/>
              </a:rPr>
              <a:t>n</a:t>
            </a:r>
            <a:endParaRPr sz="2100">
              <a:solidFill>
                <a:srgbClr val="B7B7B7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300"/>
              <a:buFont typeface="Roboto"/>
              <a:buAutoNum type="arabicPeriod"/>
            </a:pPr>
            <a:r>
              <a:rPr lang="en" sz="2300">
                <a:solidFill>
                  <a:srgbClr val="B7B7B7"/>
                </a:solidFill>
                <a:latin typeface="Roboto"/>
                <a:ea typeface="Roboto"/>
                <a:cs typeface="Roboto"/>
                <a:sym typeface="Roboto"/>
              </a:rPr>
              <a:t>Regulation of the cold shock response in </a:t>
            </a:r>
            <a:r>
              <a:rPr i="1" lang="en" sz="2300">
                <a:solidFill>
                  <a:srgbClr val="B7B7B7"/>
                </a:solidFill>
                <a:latin typeface="Roboto"/>
                <a:ea typeface="Roboto"/>
                <a:cs typeface="Roboto"/>
                <a:sym typeface="Roboto"/>
              </a:rPr>
              <a:t>S. cerevisiae</a:t>
            </a:r>
            <a:endParaRPr i="1" sz="2300">
              <a:solidFill>
                <a:srgbClr val="B7B7B7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300"/>
              <a:buFont typeface="Roboto"/>
              <a:buAutoNum type="arabicPeriod"/>
            </a:pPr>
            <a:r>
              <a:rPr lang="en" sz="2300">
                <a:solidFill>
                  <a:srgbClr val="B7B7B7"/>
                </a:solidFill>
                <a:latin typeface="Roboto"/>
                <a:ea typeface="Roboto"/>
                <a:cs typeface="Roboto"/>
                <a:sym typeface="Roboto"/>
              </a:rPr>
              <a:t>Schade et al (2004) microarray data show significant transcriptional response to cold shock in yeast</a:t>
            </a:r>
            <a:endParaRPr sz="2300">
              <a:solidFill>
                <a:srgbClr val="B7B7B7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300"/>
              <a:buFont typeface="Roboto"/>
              <a:buAutoNum type="arabicPeriod"/>
            </a:pPr>
            <a:r>
              <a:rPr lang="en" sz="2300">
                <a:solidFill>
                  <a:srgbClr val="B7B7B7"/>
                </a:solidFill>
                <a:latin typeface="Roboto"/>
                <a:ea typeface="Roboto"/>
                <a:cs typeface="Roboto"/>
                <a:sym typeface="Roboto"/>
              </a:rPr>
              <a:t>Mathematical modeling of regulatory networks</a:t>
            </a:r>
            <a:endParaRPr sz="2300">
              <a:solidFill>
                <a:srgbClr val="B7B7B7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300"/>
              <a:buFont typeface="Roboto"/>
              <a:buAutoNum type="arabicPeriod"/>
            </a:pPr>
            <a:r>
              <a:rPr lang="en" sz="2300">
                <a:solidFill>
                  <a:srgbClr val="B7B7B7"/>
                </a:solidFill>
                <a:latin typeface="Roboto"/>
                <a:ea typeface="Roboto"/>
                <a:cs typeface="Roboto"/>
                <a:sym typeface="Roboto"/>
              </a:rPr>
              <a:t>Parameter estimation of microarray data</a:t>
            </a:r>
            <a:endParaRPr sz="2300">
              <a:solidFill>
                <a:srgbClr val="B7B7B7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300"/>
              <a:buFont typeface="Roboto"/>
              <a:buAutoNum type="arabicPeriod"/>
            </a:pPr>
            <a:r>
              <a:rPr lang="en" sz="2300">
                <a:solidFill>
                  <a:srgbClr val="B7B7B7"/>
                </a:solidFill>
                <a:latin typeface="Roboto"/>
                <a:ea typeface="Roboto"/>
                <a:cs typeface="Roboto"/>
                <a:sym typeface="Roboto"/>
              </a:rPr>
              <a:t>Additional tests to evaluate the quality of the estimates</a:t>
            </a:r>
            <a:endParaRPr sz="2300">
              <a:solidFill>
                <a:srgbClr val="B7B7B7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1000"/>
              </a:spcBef>
              <a:spcAft>
                <a:spcPts val="1000"/>
              </a:spcAft>
              <a:buSzPts val="2300"/>
              <a:buFont typeface="Roboto"/>
              <a:buAutoNum type="arabicPeriod"/>
            </a:pPr>
            <a:r>
              <a:rPr lang="en" sz="2300">
                <a:latin typeface="Roboto"/>
                <a:ea typeface="Roboto"/>
                <a:cs typeface="Roboto"/>
                <a:sym typeface="Roboto"/>
              </a:rPr>
              <a:t>Sensitivity analysis of the various parameters in the model</a:t>
            </a:r>
            <a:endParaRPr sz="23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44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Varela Round"/>
                <a:ea typeface="Varela Round"/>
                <a:cs typeface="Varela Round"/>
                <a:sym typeface="Varela Round"/>
              </a:rPr>
              <a:t>Figure 11: Heat map of the sensitivity matrix</a:t>
            </a:r>
            <a:endParaRPr>
              <a:latin typeface="Varela Round"/>
              <a:ea typeface="Varela Round"/>
              <a:cs typeface="Varela Round"/>
              <a:sym typeface="Varela Round"/>
            </a:endParaRPr>
          </a:p>
        </p:txBody>
      </p:sp>
      <p:pic>
        <p:nvPicPr>
          <p:cNvPr id="320" name="Google Shape;320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25" y="1485975"/>
            <a:ext cx="4067175" cy="3409950"/>
          </a:xfrm>
          <a:prstGeom prst="rect">
            <a:avLst/>
          </a:prstGeom>
          <a:noFill/>
          <a:ln>
            <a:noFill/>
          </a:ln>
        </p:spPr>
      </p:pic>
      <p:sp>
        <p:nvSpPr>
          <p:cNvPr id="321" name="Google Shape;321;p44"/>
          <p:cNvSpPr txBox="1"/>
          <p:nvPr/>
        </p:nvSpPr>
        <p:spPr>
          <a:xfrm>
            <a:off x="4661300" y="1551075"/>
            <a:ext cx="4170900" cy="334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This “heat map” is a 67 x 67 matrix populated by values from the following equation: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The values in the heat map image are clearly dominated by the production rates as seen by the white “line”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322" name="Google Shape;322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78850" y="2253870"/>
            <a:ext cx="2848026" cy="757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45"/>
          <p:cNvSpPr txBox="1"/>
          <p:nvPr>
            <p:ph type="title"/>
          </p:nvPr>
        </p:nvSpPr>
        <p:spPr>
          <a:xfrm>
            <a:off x="3711575" y="37050"/>
            <a:ext cx="5300100" cy="109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Varela Round"/>
                <a:ea typeface="Varela Round"/>
                <a:cs typeface="Varela Round"/>
                <a:sym typeface="Varela Round"/>
              </a:rPr>
              <a:t>Figure 12: Eigenvectors and Eigenvalues show model’s areas of sensitivity</a:t>
            </a:r>
            <a:endParaRPr sz="2400">
              <a:latin typeface="Varela Round"/>
              <a:ea typeface="Varela Round"/>
              <a:cs typeface="Varela Round"/>
              <a:sym typeface="Varela Round"/>
            </a:endParaRPr>
          </a:p>
        </p:txBody>
      </p:sp>
      <p:pic>
        <p:nvPicPr>
          <p:cNvPr id="328" name="Google Shape;328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7250" y="143863"/>
            <a:ext cx="2957800" cy="4855774"/>
          </a:xfrm>
          <a:prstGeom prst="rect">
            <a:avLst/>
          </a:prstGeom>
          <a:noFill/>
          <a:ln>
            <a:noFill/>
          </a:ln>
        </p:spPr>
      </p:pic>
      <p:sp>
        <p:nvSpPr>
          <p:cNvPr id="329" name="Google Shape;329;p45"/>
          <p:cNvSpPr txBox="1"/>
          <p:nvPr/>
        </p:nvSpPr>
        <p:spPr>
          <a:xfrm>
            <a:off x="3932425" y="1346425"/>
            <a:ext cx="5079300" cy="365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Eigenvalues are the graph at the top, and eigenvectors are on the bottom.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First 21 eigenvectors are most affected with parameters with Full Indices 47-60, which correspond to the production rate parameters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The magnitude of eigenvalues decreases dramatically from the first 21 eigenvectors to the next 20 eigenvectors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46"/>
          <p:cNvSpPr txBox="1"/>
          <p:nvPr>
            <p:ph type="title"/>
          </p:nvPr>
        </p:nvSpPr>
        <p:spPr>
          <a:xfrm>
            <a:off x="311700" y="151850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Varela Round"/>
                <a:ea typeface="Varela Round"/>
                <a:cs typeface="Varela Round"/>
                <a:sym typeface="Varela Round"/>
              </a:rPr>
              <a:t>Figure 13: Relative sensitivities to parameters in NRG1 dynamics</a:t>
            </a:r>
            <a:endParaRPr>
              <a:latin typeface="Varela Round"/>
              <a:ea typeface="Varela Round"/>
              <a:cs typeface="Varela Round"/>
              <a:sym typeface="Varela Round"/>
            </a:endParaRPr>
          </a:p>
        </p:txBody>
      </p:sp>
      <p:pic>
        <p:nvPicPr>
          <p:cNvPr id="335" name="Google Shape;335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812575"/>
            <a:ext cx="3609975" cy="2838450"/>
          </a:xfrm>
          <a:prstGeom prst="rect">
            <a:avLst/>
          </a:prstGeom>
          <a:noFill/>
          <a:ln>
            <a:noFill/>
          </a:ln>
        </p:spPr>
      </p:pic>
      <p:sp>
        <p:nvSpPr>
          <p:cNvPr id="336" name="Google Shape;336;p46"/>
          <p:cNvSpPr txBox="1"/>
          <p:nvPr/>
        </p:nvSpPr>
        <p:spPr>
          <a:xfrm>
            <a:off x="4310000" y="1403425"/>
            <a:ext cx="4659000" cy="351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The graph shows the four most significant parameters that affect NRG1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The largest positive effector is the weight of the SKN7 → NRG1 relationship, followed by the self-regulatory relationship of NRG1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The largest negative effector of NRG1 dynamics 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is the threshold, followed by its production rate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47"/>
          <p:cNvSpPr txBox="1"/>
          <p:nvPr>
            <p:ph type="title"/>
          </p:nvPr>
        </p:nvSpPr>
        <p:spPr>
          <a:xfrm>
            <a:off x="311700" y="151850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Varela Round"/>
                <a:ea typeface="Varela Round"/>
                <a:cs typeface="Varela Round"/>
                <a:sym typeface="Varela Round"/>
              </a:rPr>
              <a:t>Figure 14: Relative sensitivities to parameters in ROX1, YAP1, and YAP6 dynamics</a:t>
            </a:r>
            <a:endParaRPr>
              <a:solidFill>
                <a:srgbClr val="FFFFFF"/>
              </a:solidFill>
              <a:latin typeface="Varela Round"/>
              <a:ea typeface="Varela Round"/>
              <a:cs typeface="Varela Round"/>
              <a:sym typeface="Varela Round"/>
            </a:endParaRPr>
          </a:p>
        </p:txBody>
      </p:sp>
      <p:pic>
        <p:nvPicPr>
          <p:cNvPr id="342" name="Google Shape;342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804200"/>
            <a:ext cx="3609975" cy="2819400"/>
          </a:xfrm>
          <a:prstGeom prst="rect">
            <a:avLst/>
          </a:prstGeom>
          <a:noFill/>
          <a:ln>
            <a:noFill/>
          </a:ln>
        </p:spPr>
      </p:pic>
      <p:sp>
        <p:nvSpPr>
          <p:cNvPr id="343" name="Google Shape;343;p47"/>
          <p:cNvSpPr txBox="1"/>
          <p:nvPr/>
        </p:nvSpPr>
        <p:spPr>
          <a:xfrm>
            <a:off x="4288625" y="1446175"/>
            <a:ext cx="4716600" cy="33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There are a larger number of parameters that influence the dynamics of ROX1, YAP1, and YAP6 dynamics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Parameters with Full Indices 19–22, 24–31, 43, 45, and 46 are the parameters that affect the most change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48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Varela Round"/>
                <a:ea typeface="Varela Round"/>
                <a:cs typeface="Varela Round"/>
                <a:sym typeface="Varela Round"/>
              </a:rPr>
              <a:t>Conclusion</a:t>
            </a:r>
            <a:endParaRPr>
              <a:latin typeface="Varela Round"/>
              <a:ea typeface="Varela Round"/>
              <a:cs typeface="Varela Round"/>
              <a:sym typeface="Varela Round"/>
            </a:endParaRPr>
          </a:p>
        </p:txBody>
      </p:sp>
      <p:sp>
        <p:nvSpPr>
          <p:cNvPr id="349" name="Google Shape;349;p48"/>
          <p:cNvSpPr txBox="1"/>
          <p:nvPr/>
        </p:nvSpPr>
        <p:spPr>
          <a:xfrm>
            <a:off x="261800" y="1370575"/>
            <a:ext cx="8520600" cy="35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A model was created using a penalized least squares approach that can predict a number of parameters of regulatory relationships using microarray data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However, mRNA and protein rates of production or degradation are not separated and units cannot be assigned to the values from these equations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The model concludes that RAP1, FHL1, MSN4, RPH1, and HSF1 are important genes in early cold shock responses that also play a role in other ESR and deserve further research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In contrast, t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h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e other genes in the network seem to play a lesser role in controlling early cold shock response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In the future knockout experiments could be conducted both </a:t>
            </a:r>
            <a:r>
              <a:rPr i="1" lang="en">
                <a:latin typeface="Roboto"/>
                <a:ea typeface="Roboto"/>
                <a:cs typeface="Roboto"/>
                <a:sym typeface="Roboto"/>
              </a:rPr>
              <a:t>in silico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and </a:t>
            </a:r>
            <a:r>
              <a:rPr i="1" lang="en">
                <a:latin typeface="Roboto"/>
                <a:ea typeface="Roboto"/>
                <a:cs typeface="Roboto"/>
                <a:sym typeface="Roboto"/>
              </a:rPr>
              <a:t>in vivo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, in order to lead to further refinements in the model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49"/>
          <p:cNvSpPr txBox="1"/>
          <p:nvPr>
            <p:ph type="title"/>
          </p:nvPr>
        </p:nvSpPr>
        <p:spPr>
          <a:xfrm>
            <a:off x="311725" y="3485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latin typeface="Varela Round"/>
                <a:ea typeface="Varela Round"/>
                <a:cs typeface="Varela Round"/>
                <a:sym typeface="Varela Round"/>
              </a:rPr>
              <a:t>Acknowledgements</a:t>
            </a:r>
            <a:endParaRPr sz="3200">
              <a:latin typeface="Varela Round"/>
              <a:ea typeface="Varela Round"/>
              <a:cs typeface="Varela Round"/>
              <a:sym typeface="Varela Round"/>
            </a:endParaRPr>
          </a:p>
        </p:txBody>
      </p:sp>
      <p:sp>
        <p:nvSpPr>
          <p:cNvPr id="355" name="Google Shape;355;p49"/>
          <p:cNvSpPr txBox="1"/>
          <p:nvPr/>
        </p:nvSpPr>
        <p:spPr>
          <a:xfrm>
            <a:off x="1212225" y="1879350"/>
            <a:ext cx="6165900" cy="243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400">
                <a:latin typeface="Droid Sans"/>
                <a:ea typeface="Droid Sans"/>
                <a:cs typeface="Droid Sans"/>
                <a:sym typeface="Droid Sans"/>
              </a:rPr>
              <a:t>We would like to thank the LMU Department of Biology and Dr. Dahlquist.</a:t>
            </a:r>
            <a:endParaRPr sz="2400">
              <a:latin typeface="Droid Sans"/>
              <a:ea typeface="Droid Sans"/>
              <a:cs typeface="Droid Sans"/>
              <a:sym typeface="Droid Sans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50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Varela Round"/>
                <a:ea typeface="Varela Round"/>
                <a:cs typeface="Varela Round"/>
                <a:sym typeface="Varela Round"/>
              </a:rPr>
              <a:t>Works Cited</a:t>
            </a:r>
            <a:endParaRPr>
              <a:latin typeface="Varela Round"/>
              <a:ea typeface="Varela Round"/>
              <a:cs typeface="Varela Round"/>
              <a:sym typeface="Varela Round"/>
            </a:endParaRPr>
          </a:p>
        </p:txBody>
      </p:sp>
      <p:sp>
        <p:nvSpPr>
          <p:cNvPr id="361" name="Google Shape;361;p50"/>
          <p:cNvSpPr txBox="1"/>
          <p:nvPr/>
        </p:nvSpPr>
        <p:spPr>
          <a:xfrm>
            <a:off x="0" y="1371600"/>
            <a:ext cx="8904600" cy="393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Droid Sans"/>
                <a:ea typeface="Droid Sans"/>
                <a:cs typeface="Droid Sans"/>
                <a:sym typeface="Droid Sans"/>
              </a:rPr>
              <a:t>Dahlquist, K. D., Fitzpatrick, B. G., Camacho, E. T., Entzminger, S. D., &amp; Wanner, N. C. (2015). Parameter estimation for </a:t>
            </a:r>
            <a:endParaRPr sz="1300">
              <a:latin typeface="Droid Sans"/>
              <a:ea typeface="Droid Sans"/>
              <a:cs typeface="Droid Sans"/>
              <a:sym typeface="Droid Sans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Droid Sans"/>
                <a:ea typeface="Droid Sans"/>
                <a:cs typeface="Droid Sans"/>
                <a:sym typeface="Droid Sans"/>
              </a:rPr>
              <a:t>gene regulatory networks from microarray data: cold shock response in Saccharomyces cerevisiae. </a:t>
            </a:r>
            <a:r>
              <a:rPr i="1" lang="en" sz="1300">
                <a:latin typeface="Droid Sans"/>
                <a:ea typeface="Droid Sans"/>
                <a:cs typeface="Droid Sans"/>
                <a:sym typeface="Droid Sans"/>
              </a:rPr>
              <a:t>Bulletin of mathematical biology</a:t>
            </a:r>
            <a:r>
              <a:rPr lang="en" sz="1300">
                <a:latin typeface="Droid Sans"/>
                <a:ea typeface="Droid Sans"/>
                <a:cs typeface="Droid Sans"/>
                <a:sym typeface="Droid Sans"/>
              </a:rPr>
              <a:t>, </a:t>
            </a:r>
            <a:r>
              <a:rPr i="1" lang="en" sz="1300">
                <a:latin typeface="Droid Sans"/>
                <a:ea typeface="Droid Sans"/>
                <a:cs typeface="Droid Sans"/>
                <a:sym typeface="Droid Sans"/>
              </a:rPr>
              <a:t>77</a:t>
            </a:r>
            <a:r>
              <a:rPr lang="en" sz="1300">
                <a:latin typeface="Droid Sans"/>
                <a:ea typeface="Droid Sans"/>
                <a:cs typeface="Droid Sans"/>
                <a:sym typeface="Droid Sans"/>
              </a:rPr>
              <a:t>(8), 1457-1492.</a:t>
            </a:r>
            <a:endParaRPr sz="1300">
              <a:highlight>
                <a:srgbClr val="FCFCFC"/>
              </a:highlight>
              <a:latin typeface="Droid Sans"/>
              <a:ea typeface="Droid Sans"/>
              <a:cs typeface="Droid Sans"/>
              <a:sym typeface="Droid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highlight>
                  <a:srgbClr val="FCFCFC"/>
                </a:highlight>
                <a:latin typeface="Droid Sans"/>
                <a:ea typeface="Droid Sans"/>
                <a:cs typeface="Droid Sans"/>
                <a:sym typeface="Droid Sans"/>
              </a:rPr>
              <a:t>Morano KA, Grant CM, Moye-Rowley WS (2012) The response to heat shock and oxidative stress in </a:t>
            </a:r>
            <a:r>
              <a:rPr i="1" lang="en" sz="1300">
                <a:highlight>
                  <a:srgbClr val="FCFCFC"/>
                </a:highlight>
                <a:latin typeface="Droid Sans"/>
                <a:ea typeface="Droid Sans"/>
                <a:cs typeface="Droid Sans"/>
                <a:sym typeface="Droid Sans"/>
              </a:rPr>
              <a:t>Saccharomyces </a:t>
            </a:r>
            <a:endParaRPr i="1" sz="1300">
              <a:highlight>
                <a:srgbClr val="FCFCFC"/>
              </a:highlight>
              <a:latin typeface="Droid Sans"/>
              <a:ea typeface="Droid Sans"/>
              <a:cs typeface="Droid Sans"/>
              <a:sym typeface="Droid Sans"/>
            </a:endParaRPr>
          </a:p>
          <a:p>
            <a:pPr indent="45720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300">
                <a:highlight>
                  <a:srgbClr val="FCFCFC"/>
                </a:highlight>
                <a:latin typeface="Droid Sans"/>
                <a:ea typeface="Droid Sans"/>
                <a:cs typeface="Droid Sans"/>
                <a:sym typeface="Droid Sans"/>
              </a:rPr>
              <a:t>cerevisiae</a:t>
            </a:r>
            <a:r>
              <a:rPr lang="en" sz="1300">
                <a:highlight>
                  <a:srgbClr val="FCFCFC"/>
                </a:highlight>
                <a:latin typeface="Droid Sans"/>
                <a:ea typeface="Droid Sans"/>
                <a:cs typeface="Droid Sans"/>
                <a:sym typeface="Droid Sans"/>
              </a:rPr>
              <a:t>. Genetics 190:1157–1195. doi: </a:t>
            </a:r>
            <a:r>
              <a:rPr lang="en" sz="1300" u="sng">
                <a:highlight>
                  <a:srgbClr val="FCFCFC"/>
                </a:highlight>
                <a:latin typeface="Droid Sans"/>
                <a:ea typeface="Droid Sans"/>
                <a:cs typeface="Droid Sans"/>
                <a:sym typeface="Droid Sans"/>
                <a:hlinkClick r:id="rId3"/>
              </a:rPr>
              <a:t>10.1534/genetics.111.128033</a:t>
            </a:r>
            <a:endParaRPr sz="1300">
              <a:latin typeface="Droid Sans"/>
              <a:ea typeface="Droid Sans"/>
              <a:cs typeface="Droid Sans"/>
              <a:sym typeface="Droid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Droid Sans"/>
                <a:ea typeface="Droid Sans"/>
                <a:cs typeface="Droid Sans"/>
                <a:sym typeface="Droid Sans"/>
              </a:rPr>
              <a:t>Schade B, Jansen G, Whiteway M, Entian KD, Thomas DY (2004) Cold adaptation in budding yeast. Mol Biol Cell </a:t>
            </a:r>
            <a:endParaRPr sz="1300">
              <a:latin typeface="Droid Sans"/>
              <a:ea typeface="Droid Sans"/>
              <a:cs typeface="Droid Sans"/>
              <a:sym typeface="Droid Sans"/>
            </a:endParaRPr>
          </a:p>
          <a:p>
            <a:pPr indent="45720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Droid Sans"/>
                <a:ea typeface="Droid Sans"/>
                <a:cs typeface="Droid Sans"/>
                <a:sym typeface="Droid Sans"/>
              </a:rPr>
              <a:t>15:5492–5502. doi:10.1091/mbc.E04-03-0167</a:t>
            </a:r>
            <a:endParaRPr sz="1300">
              <a:latin typeface="Droid Sans"/>
              <a:ea typeface="Droid Sans"/>
              <a:cs typeface="Droid Sans"/>
              <a:sym typeface="Droid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Droid Sans"/>
                <a:ea typeface="Droid Sans"/>
                <a:cs typeface="Droid Sans"/>
                <a:sym typeface="Droid Sans"/>
              </a:rPr>
              <a:t>Tai, S.L., Daran-Lapujade, P., Walsh, M. C., Pronk, J. T., &amp; Daran, J. M. (2007). Acclimation of Saccharomyces cerevisiae </a:t>
            </a:r>
            <a:endParaRPr sz="1300">
              <a:latin typeface="Droid Sans"/>
              <a:ea typeface="Droid Sans"/>
              <a:cs typeface="Droid Sans"/>
              <a:sym typeface="Droid Sans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Droid Sans"/>
                <a:ea typeface="Droid Sans"/>
                <a:cs typeface="Droid Sans"/>
                <a:sym typeface="Droid Sans"/>
              </a:rPr>
              <a:t>to low temperature: a chemostat-based transcriptome analysis. </a:t>
            </a:r>
            <a:r>
              <a:rPr i="1" lang="en" sz="1300">
                <a:latin typeface="Droid Sans"/>
                <a:ea typeface="Droid Sans"/>
                <a:cs typeface="Droid Sans"/>
                <a:sym typeface="Droid Sans"/>
              </a:rPr>
              <a:t>Molecular Biology of the Cell, 18</a:t>
            </a:r>
            <a:r>
              <a:rPr lang="en" sz="1300">
                <a:latin typeface="Droid Sans"/>
                <a:ea typeface="Droid Sans"/>
                <a:cs typeface="Droid Sans"/>
                <a:sym typeface="Droid Sans"/>
              </a:rPr>
              <a:t>(12), 5100-5112. doi: 10.1091/mbc.E07-02-0131t</a:t>
            </a:r>
            <a:endParaRPr sz="1300">
              <a:latin typeface="Droid Sans"/>
              <a:ea typeface="Droid Sans"/>
              <a:cs typeface="Droid Sans"/>
              <a:sym typeface="Droid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6"/>
          <p:cNvSpPr txBox="1"/>
          <p:nvPr>
            <p:ph type="title"/>
          </p:nvPr>
        </p:nvSpPr>
        <p:spPr>
          <a:xfrm>
            <a:off x="51000" y="348525"/>
            <a:ext cx="90321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Varela Round"/>
                <a:ea typeface="Varela Round"/>
                <a:cs typeface="Varela Round"/>
                <a:sym typeface="Varela Round"/>
              </a:rPr>
              <a:t>Environmental changes initiate cell stress response</a:t>
            </a:r>
            <a:endParaRPr>
              <a:latin typeface="Varela Round"/>
              <a:ea typeface="Varela Round"/>
              <a:cs typeface="Varela Round"/>
              <a:sym typeface="Varela Round"/>
            </a:endParaRPr>
          </a:p>
        </p:txBody>
      </p:sp>
      <p:sp>
        <p:nvSpPr>
          <p:cNvPr id="85" name="Google Shape;85;p16"/>
          <p:cNvSpPr txBox="1"/>
          <p:nvPr/>
        </p:nvSpPr>
        <p:spPr>
          <a:xfrm>
            <a:off x="119725" y="1254375"/>
            <a:ext cx="8904600" cy="351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Font typeface="Roboto"/>
              <a:buChar char="●"/>
            </a:pPr>
            <a:r>
              <a:rPr lang="en" sz="2400">
                <a:latin typeface="Roboto"/>
                <a:ea typeface="Roboto"/>
                <a:cs typeface="Roboto"/>
                <a:sym typeface="Roboto"/>
              </a:rPr>
              <a:t>Cells respond to changes in salinity, pH, nutrient availability, or temperature fluctuation through gene expression</a:t>
            </a:r>
            <a:endParaRPr sz="2400">
              <a:latin typeface="Roboto"/>
              <a:ea typeface="Roboto"/>
              <a:cs typeface="Roboto"/>
              <a:sym typeface="Roboto"/>
            </a:endParaRPr>
          </a:p>
          <a:p>
            <a:pPr indent="-381000" lvl="0" marL="457200" rtl="0" algn="l">
              <a:spcBef>
                <a:spcPts val="1000"/>
              </a:spcBef>
              <a:spcAft>
                <a:spcPts val="0"/>
              </a:spcAft>
              <a:buSzPts val="2400"/>
              <a:buFont typeface="Roboto"/>
              <a:buChar char="●"/>
            </a:pPr>
            <a:r>
              <a:rPr i="1" lang="en" sz="2400">
                <a:latin typeface="Roboto"/>
                <a:ea typeface="Roboto"/>
                <a:cs typeface="Roboto"/>
                <a:sym typeface="Roboto"/>
              </a:rPr>
              <a:t>Saccharomyces cerevisiae </a:t>
            </a:r>
            <a:r>
              <a:rPr lang="en" sz="2400">
                <a:latin typeface="Roboto"/>
                <a:ea typeface="Roboto"/>
                <a:cs typeface="Roboto"/>
                <a:sym typeface="Roboto"/>
              </a:rPr>
              <a:t>and cold shock</a:t>
            </a:r>
            <a:endParaRPr sz="2400">
              <a:latin typeface="Roboto"/>
              <a:ea typeface="Roboto"/>
              <a:cs typeface="Roboto"/>
              <a:sym typeface="Roboto"/>
            </a:endParaRPr>
          </a:p>
          <a:p>
            <a:pPr indent="-381000" lvl="1" marL="914400" rtl="0" algn="l">
              <a:spcBef>
                <a:spcPts val="1000"/>
              </a:spcBef>
              <a:spcAft>
                <a:spcPts val="0"/>
              </a:spcAft>
              <a:buSzPts val="2400"/>
              <a:buFont typeface="Roboto"/>
              <a:buChar char="○"/>
            </a:pPr>
            <a:r>
              <a:rPr lang="en" sz="2400">
                <a:latin typeface="Roboto"/>
                <a:ea typeface="Roboto"/>
                <a:cs typeface="Roboto"/>
                <a:sym typeface="Roboto"/>
              </a:rPr>
              <a:t>Heat shock proteins produced in response to heat </a:t>
            </a:r>
            <a:r>
              <a:rPr lang="en" sz="1800">
                <a:latin typeface="Roboto"/>
                <a:ea typeface="Roboto"/>
                <a:cs typeface="Roboto"/>
                <a:sym typeface="Roboto"/>
              </a:rPr>
              <a:t>(Morano et al, 2012)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indent="-368300" lvl="1" marL="914400" rtl="0" algn="l">
              <a:spcBef>
                <a:spcPts val="1000"/>
              </a:spcBef>
              <a:spcAft>
                <a:spcPts val="0"/>
              </a:spcAft>
              <a:buSzPts val="2200"/>
              <a:buFont typeface="Roboto"/>
              <a:buChar char="○"/>
            </a:pPr>
            <a:r>
              <a:rPr lang="en" sz="2200">
                <a:latin typeface="Droid Sans"/>
                <a:ea typeface="Droid Sans"/>
                <a:cs typeface="Droid Sans"/>
                <a:sym typeface="Droid Sans"/>
              </a:rPr>
              <a:t>Low-temperature growth causes a slowing of cellular processes and enzyme kinetics, membrane fluidity, impaired protein synthesis </a:t>
            </a: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(Tai </a:t>
            </a:r>
            <a:r>
              <a:rPr i="1" lang="en" sz="1800">
                <a:latin typeface="Droid Sans"/>
                <a:ea typeface="Droid Sans"/>
                <a:cs typeface="Droid Sans"/>
                <a:sym typeface="Droid Sans"/>
              </a:rPr>
              <a:t>et al., </a:t>
            </a: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2007)</a:t>
            </a:r>
            <a:endParaRPr sz="1800">
              <a:latin typeface="Droid Sans"/>
              <a:ea typeface="Droid Sans"/>
              <a:cs typeface="Droid Sans"/>
              <a:sym typeface="Droid Sans"/>
            </a:endParaRPr>
          </a:p>
          <a:p>
            <a:pPr indent="-368300" lvl="1" marL="914400" rtl="0" algn="l">
              <a:spcBef>
                <a:spcPts val="1000"/>
              </a:spcBef>
              <a:spcAft>
                <a:spcPts val="1000"/>
              </a:spcAft>
              <a:buSzPts val="2200"/>
              <a:buFont typeface="Droid Sans"/>
              <a:buChar char="○"/>
            </a:pPr>
            <a:r>
              <a:rPr lang="en" sz="2200">
                <a:latin typeface="Droid Sans"/>
                <a:ea typeface="Droid Sans"/>
                <a:cs typeface="Droid Sans"/>
                <a:sym typeface="Droid Sans"/>
              </a:rPr>
              <a:t>Cold shock induces “cold shock” proteins</a:t>
            </a:r>
            <a:endParaRPr sz="2200">
              <a:latin typeface="Droid Sans"/>
              <a:ea typeface="Droid Sans"/>
              <a:cs typeface="Droid Sans"/>
              <a:sym typeface="Droid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7"/>
          <p:cNvSpPr txBox="1"/>
          <p:nvPr>
            <p:ph type="title"/>
          </p:nvPr>
        </p:nvSpPr>
        <p:spPr>
          <a:xfrm>
            <a:off x="159325" y="119925"/>
            <a:ext cx="8904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Varela Round"/>
                <a:ea typeface="Varela Round"/>
                <a:cs typeface="Varela Round"/>
                <a:sym typeface="Varela Round"/>
              </a:rPr>
              <a:t>Creation of a model to demonstrate regulation of gene expression after cold shock</a:t>
            </a:r>
            <a:endParaRPr sz="3000">
              <a:latin typeface="Varela Round"/>
              <a:ea typeface="Varela Round"/>
              <a:cs typeface="Varela Round"/>
              <a:sym typeface="Varela Round"/>
            </a:endParaRPr>
          </a:p>
        </p:txBody>
      </p:sp>
      <p:sp>
        <p:nvSpPr>
          <p:cNvPr id="91" name="Google Shape;91;p17"/>
          <p:cNvSpPr txBox="1"/>
          <p:nvPr/>
        </p:nvSpPr>
        <p:spPr>
          <a:xfrm>
            <a:off x="119725" y="1676150"/>
            <a:ext cx="8904600" cy="309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Roboto"/>
              <a:buChar char="●"/>
            </a:pPr>
            <a:r>
              <a:rPr lang="en" sz="2200">
                <a:latin typeface="Droid Sans"/>
                <a:ea typeface="Droid Sans"/>
                <a:cs typeface="Droid Sans"/>
                <a:sym typeface="Droid Sans"/>
              </a:rPr>
              <a:t>Parameter estimation is a challenge in creating gene regulatory networks due to:</a:t>
            </a:r>
            <a:endParaRPr sz="2200">
              <a:latin typeface="Droid Sans"/>
              <a:ea typeface="Droid Sans"/>
              <a:cs typeface="Droid Sans"/>
              <a:sym typeface="Droid Sans"/>
            </a:endParaRPr>
          </a:p>
          <a:p>
            <a:pPr indent="-368300" lvl="1" marL="914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Droid Sans"/>
              <a:buChar char="○"/>
            </a:pPr>
            <a:r>
              <a:rPr lang="en" sz="2200">
                <a:latin typeface="Droid Sans"/>
                <a:ea typeface="Droid Sans"/>
                <a:cs typeface="Droid Sans"/>
                <a:sym typeface="Droid Sans"/>
              </a:rPr>
              <a:t>Large number of parameters</a:t>
            </a:r>
            <a:endParaRPr sz="2200">
              <a:latin typeface="Droid Sans"/>
              <a:ea typeface="Droid Sans"/>
              <a:cs typeface="Droid Sans"/>
              <a:sym typeface="Droid Sans"/>
            </a:endParaRPr>
          </a:p>
          <a:p>
            <a:pPr indent="-368300" lvl="1" marL="914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Droid Sans"/>
              <a:buChar char="○"/>
            </a:pPr>
            <a:r>
              <a:rPr lang="en" sz="2200">
                <a:latin typeface="Droid Sans"/>
                <a:ea typeface="Droid Sans"/>
                <a:cs typeface="Droid Sans"/>
                <a:sym typeface="Droid Sans"/>
              </a:rPr>
              <a:t>Nonlinear dynamics of gene regulation</a:t>
            </a:r>
            <a:endParaRPr sz="2200">
              <a:latin typeface="Droid Sans"/>
              <a:ea typeface="Droid Sans"/>
              <a:cs typeface="Droid Sans"/>
              <a:sym typeface="Droid Sans"/>
            </a:endParaRPr>
          </a:p>
          <a:p>
            <a:pPr indent="-368300" lvl="1" marL="91440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2200"/>
              <a:buFont typeface="Droid Sans"/>
              <a:buChar char="○"/>
            </a:pPr>
            <a:r>
              <a:rPr lang="en" sz="2200">
                <a:latin typeface="Droid Sans"/>
                <a:ea typeface="Droid Sans"/>
                <a:cs typeface="Droid Sans"/>
                <a:sym typeface="Droid Sans"/>
              </a:rPr>
              <a:t>Noisiness of microarray data</a:t>
            </a:r>
            <a:endParaRPr sz="2200">
              <a:latin typeface="Droid Sans"/>
              <a:ea typeface="Droid Sans"/>
              <a:cs typeface="Droid Sans"/>
              <a:sym typeface="Droid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8"/>
          <p:cNvSpPr txBox="1"/>
          <p:nvPr>
            <p:ph type="title"/>
          </p:nvPr>
        </p:nvSpPr>
        <p:spPr>
          <a:xfrm>
            <a:off x="159325" y="119925"/>
            <a:ext cx="8904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Varela Round"/>
                <a:ea typeface="Varela Round"/>
                <a:cs typeface="Varela Round"/>
                <a:sym typeface="Varela Round"/>
              </a:rPr>
              <a:t>Creation of a model to demonstrate regulation of gene expression after cold shock</a:t>
            </a:r>
            <a:endParaRPr sz="3000">
              <a:latin typeface="Varela Round"/>
              <a:ea typeface="Varela Round"/>
              <a:cs typeface="Varela Round"/>
              <a:sym typeface="Varela Round"/>
            </a:endParaRPr>
          </a:p>
        </p:txBody>
      </p:sp>
      <p:sp>
        <p:nvSpPr>
          <p:cNvPr id="97" name="Google Shape;97;p18"/>
          <p:cNvSpPr txBox="1"/>
          <p:nvPr/>
        </p:nvSpPr>
        <p:spPr>
          <a:xfrm>
            <a:off x="119725" y="1295150"/>
            <a:ext cx="9024300" cy="309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Roboto"/>
              <a:buChar char="●"/>
            </a:pPr>
            <a:r>
              <a:rPr lang="en" sz="2200">
                <a:latin typeface="Droid Sans"/>
                <a:ea typeface="Droid Sans"/>
                <a:cs typeface="Droid Sans"/>
                <a:sym typeface="Droid Sans"/>
              </a:rPr>
              <a:t>The model</a:t>
            </a:r>
            <a:endParaRPr sz="2200">
              <a:latin typeface="Droid Sans"/>
              <a:ea typeface="Droid Sans"/>
              <a:cs typeface="Droid Sans"/>
              <a:sym typeface="Droid Sans"/>
            </a:endParaRPr>
          </a:p>
          <a:p>
            <a:pPr indent="-368300" lvl="1" marL="914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Droid Sans"/>
              <a:buChar char="○"/>
            </a:pPr>
            <a:r>
              <a:rPr lang="en" sz="2200">
                <a:latin typeface="Droid Sans"/>
                <a:ea typeface="Droid Sans"/>
                <a:cs typeface="Droid Sans"/>
                <a:sym typeface="Droid Sans"/>
              </a:rPr>
              <a:t>Experimentally defined network of transcription factors for genes required for cold shock response</a:t>
            </a:r>
            <a:endParaRPr sz="2200">
              <a:latin typeface="Droid Sans"/>
              <a:ea typeface="Droid Sans"/>
              <a:cs typeface="Droid Sans"/>
              <a:sym typeface="Droid Sans"/>
            </a:endParaRPr>
          </a:p>
          <a:p>
            <a:pPr indent="-368300" lvl="1" marL="914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Droid Sans"/>
              <a:buChar char="○"/>
            </a:pPr>
            <a:r>
              <a:rPr lang="en" sz="2200">
                <a:latin typeface="Droid Sans"/>
                <a:ea typeface="Droid Sans"/>
                <a:cs typeface="Droid Sans"/>
                <a:sym typeface="Droid Sans"/>
              </a:rPr>
              <a:t>Parameter estimation from cold shock microarray data </a:t>
            </a:r>
            <a:r>
              <a:rPr lang="en" sz="2000">
                <a:latin typeface="Droid Sans"/>
                <a:ea typeface="Droid Sans"/>
                <a:cs typeface="Droid Sans"/>
                <a:sym typeface="Droid Sans"/>
              </a:rPr>
              <a:t>(Schade et al, 2004)</a:t>
            </a:r>
            <a:endParaRPr sz="2000">
              <a:latin typeface="Droid Sans"/>
              <a:ea typeface="Droid Sans"/>
              <a:cs typeface="Droid Sans"/>
              <a:sym typeface="Droid Sans"/>
            </a:endParaRPr>
          </a:p>
          <a:p>
            <a:pPr indent="-368300" lvl="2" marL="1371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Droid Sans"/>
              <a:buChar char="■"/>
            </a:pPr>
            <a:r>
              <a:rPr lang="en" sz="2200">
                <a:latin typeface="Droid Sans"/>
                <a:ea typeface="Droid Sans"/>
                <a:cs typeface="Droid Sans"/>
                <a:sym typeface="Droid Sans"/>
              </a:rPr>
              <a:t>Direction and influence of transcription factors on genes</a:t>
            </a:r>
            <a:endParaRPr sz="2200">
              <a:latin typeface="Droid Sans"/>
              <a:ea typeface="Droid Sans"/>
              <a:cs typeface="Droid Sans"/>
              <a:sym typeface="Droid Sans"/>
            </a:endParaRPr>
          </a:p>
          <a:p>
            <a:pPr indent="-368300" lvl="1" marL="914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Droid Sans"/>
              <a:buChar char="○"/>
            </a:pPr>
            <a:r>
              <a:rPr lang="en" sz="2200">
                <a:latin typeface="Droid Sans"/>
                <a:ea typeface="Droid Sans"/>
                <a:cs typeface="Droid Sans"/>
                <a:sym typeface="Droid Sans"/>
              </a:rPr>
              <a:t>Penalized nonlinear least squares </a:t>
            </a:r>
            <a:r>
              <a:rPr lang="en" sz="2200">
                <a:latin typeface="Roboto"/>
                <a:ea typeface="Roboto"/>
                <a:cs typeface="Roboto"/>
                <a:sym typeface="Roboto"/>
              </a:rPr>
              <a:t>approach to parameter estimation</a:t>
            </a:r>
            <a:endParaRPr sz="2200">
              <a:latin typeface="Roboto"/>
              <a:ea typeface="Roboto"/>
              <a:cs typeface="Roboto"/>
              <a:sym typeface="Roboto"/>
            </a:endParaRPr>
          </a:p>
          <a:p>
            <a:pPr indent="-368300" lvl="2" marL="137160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2200"/>
              <a:buFont typeface="Roboto"/>
              <a:buChar char="■"/>
            </a:pPr>
            <a:r>
              <a:rPr lang="en" sz="2200">
                <a:latin typeface="Roboto"/>
                <a:ea typeface="Roboto"/>
                <a:cs typeface="Roboto"/>
                <a:sym typeface="Roboto"/>
              </a:rPr>
              <a:t>Allows for parameter estimation of sparse data</a:t>
            </a:r>
            <a:endParaRPr sz="22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9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Varela Round"/>
                <a:ea typeface="Varela Round"/>
                <a:cs typeface="Varela Round"/>
                <a:sym typeface="Varela Round"/>
              </a:rPr>
              <a:t>Figure 1: Cold shock regulatory network diagram</a:t>
            </a:r>
            <a:endParaRPr>
              <a:latin typeface="Varela Round"/>
              <a:ea typeface="Varela Round"/>
              <a:cs typeface="Varela Round"/>
              <a:sym typeface="Varela Round"/>
            </a:endParaRPr>
          </a:p>
        </p:txBody>
      </p:sp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277025"/>
            <a:ext cx="3987063" cy="3714075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9"/>
          <p:cNvSpPr txBox="1"/>
          <p:nvPr/>
        </p:nvSpPr>
        <p:spPr>
          <a:xfrm>
            <a:off x="4580700" y="1439050"/>
            <a:ext cx="4251600" cy="341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Nodes are each gene identified as having an interconnected role in ESR with a confidence level of </a:t>
            </a:r>
            <a:r>
              <a:rPr i="1" lang="en">
                <a:latin typeface="Roboto"/>
                <a:ea typeface="Roboto"/>
                <a:cs typeface="Roboto"/>
                <a:sym typeface="Roboto"/>
              </a:rPr>
              <a:t>p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&lt; 0.001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In this diagram, arrows simply represent a relationship, with no indication of type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Each edge is labelled with a weight parameter index contained in Table 5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0"/>
          <p:cNvSpPr txBox="1"/>
          <p:nvPr>
            <p:ph type="title"/>
          </p:nvPr>
        </p:nvSpPr>
        <p:spPr>
          <a:xfrm>
            <a:off x="311700" y="258700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Varela Round"/>
                <a:ea typeface="Varela Round"/>
                <a:cs typeface="Varela Round"/>
                <a:sym typeface="Varela Round"/>
              </a:rPr>
              <a:t>Figure 2: Degree distribution of network edges in model</a:t>
            </a:r>
            <a:endParaRPr>
              <a:latin typeface="Varela Round"/>
              <a:ea typeface="Varela Round"/>
              <a:cs typeface="Varela Round"/>
              <a:sym typeface="Varela Round"/>
            </a:endParaRPr>
          </a:p>
        </p:txBody>
      </p:sp>
      <p:pic>
        <p:nvPicPr>
          <p:cNvPr id="110" name="Google Shape;11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4975" y="2017900"/>
            <a:ext cx="5267325" cy="2324100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20"/>
          <p:cNvSpPr txBox="1"/>
          <p:nvPr/>
        </p:nvSpPr>
        <p:spPr>
          <a:xfrm>
            <a:off x="5820275" y="1667000"/>
            <a:ext cx="3105900" cy="324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Distribution of edges in-degree and out-degree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6 nodes have an in-degree 0, meaning they are not controlled by any node in the network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4 nodes have an out-degree 0 meaning that they do not control any node in the network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One node, RAP1, has an out-degree of 5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Another node, YAP6, has an in-degree of 6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1"/>
          <p:cNvSpPr txBox="1"/>
          <p:nvPr>
            <p:ph type="title"/>
          </p:nvPr>
        </p:nvSpPr>
        <p:spPr>
          <a:xfrm>
            <a:off x="159325" y="-3247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latin typeface="Varela Round"/>
                <a:ea typeface="Varela Round"/>
                <a:cs typeface="Varela Round"/>
                <a:sym typeface="Varela Round"/>
              </a:rPr>
              <a:t>Outline</a:t>
            </a:r>
            <a:endParaRPr sz="3200">
              <a:latin typeface="Varela Round"/>
              <a:ea typeface="Varela Round"/>
              <a:cs typeface="Varela Round"/>
              <a:sym typeface="Varela Round"/>
            </a:endParaRPr>
          </a:p>
        </p:txBody>
      </p:sp>
      <p:sp>
        <p:nvSpPr>
          <p:cNvPr id="117" name="Google Shape;117;p21"/>
          <p:cNvSpPr txBox="1"/>
          <p:nvPr/>
        </p:nvSpPr>
        <p:spPr>
          <a:xfrm>
            <a:off x="50" y="591225"/>
            <a:ext cx="9144000" cy="4552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Font typeface="Roboto"/>
              <a:buAutoNum type="arabicPeriod"/>
            </a:pPr>
            <a:r>
              <a:rPr lang="en" sz="2300">
                <a:latin typeface="Roboto"/>
                <a:ea typeface="Roboto"/>
                <a:cs typeface="Roboto"/>
                <a:sym typeface="Roboto"/>
              </a:rPr>
              <a:t>Environmental changes initiate cell stress response </a:t>
            </a:r>
            <a:endParaRPr sz="2300"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1000"/>
              </a:spcBef>
              <a:spcAft>
                <a:spcPts val="0"/>
              </a:spcAft>
              <a:buSzPts val="2300"/>
              <a:buFont typeface="Roboto"/>
              <a:buAutoNum type="arabicPeriod"/>
            </a:pPr>
            <a:r>
              <a:rPr lang="en" sz="2300">
                <a:latin typeface="Roboto"/>
                <a:ea typeface="Roboto"/>
                <a:cs typeface="Roboto"/>
                <a:sym typeface="Roboto"/>
              </a:rPr>
              <a:t>Creation of a model to demonstrate regulation of gene expressio</a:t>
            </a:r>
            <a:r>
              <a:rPr lang="en" sz="2100">
                <a:latin typeface="Roboto"/>
                <a:ea typeface="Roboto"/>
                <a:cs typeface="Roboto"/>
                <a:sym typeface="Roboto"/>
              </a:rPr>
              <a:t>n</a:t>
            </a:r>
            <a:endParaRPr sz="2100"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1000"/>
              </a:spcBef>
              <a:spcAft>
                <a:spcPts val="0"/>
              </a:spcAft>
              <a:buSzPts val="2300"/>
              <a:buFont typeface="Roboto"/>
              <a:buAutoNum type="arabicPeriod"/>
            </a:pPr>
            <a:r>
              <a:rPr lang="en" sz="2300">
                <a:latin typeface="Roboto"/>
                <a:ea typeface="Roboto"/>
                <a:cs typeface="Roboto"/>
                <a:sym typeface="Roboto"/>
              </a:rPr>
              <a:t>Regulation of the cold shock response in </a:t>
            </a:r>
            <a:r>
              <a:rPr i="1" lang="en" sz="2300">
                <a:latin typeface="Roboto"/>
                <a:ea typeface="Roboto"/>
                <a:cs typeface="Roboto"/>
                <a:sym typeface="Roboto"/>
              </a:rPr>
              <a:t>S. cerevisiae</a:t>
            </a:r>
            <a:endParaRPr i="1" sz="2300"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1000"/>
              </a:spcBef>
              <a:spcAft>
                <a:spcPts val="0"/>
              </a:spcAft>
              <a:buSzPts val="2300"/>
              <a:buFont typeface="Roboto"/>
              <a:buAutoNum type="arabicPeriod"/>
            </a:pPr>
            <a:r>
              <a:rPr lang="en" sz="2300">
                <a:latin typeface="Roboto"/>
                <a:ea typeface="Roboto"/>
                <a:cs typeface="Roboto"/>
                <a:sym typeface="Roboto"/>
              </a:rPr>
              <a:t>Schade et al (2004) microarray data show significant transcriptional response to cold shock in yeast</a:t>
            </a:r>
            <a:endParaRPr sz="2300"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1000"/>
              </a:spcBef>
              <a:spcAft>
                <a:spcPts val="0"/>
              </a:spcAft>
              <a:buSzPts val="2300"/>
              <a:buFont typeface="Roboto"/>
              <a:buAutoNum type="arabicPeriod"/>
            </a:pPr>
            <a:r>
              <a:rPr lang="en" sz="2300">
                <a:latin typeface="Roboto"/>
                <a:ea typeface="Roboto"/>
                <a:cs typeface="Roboto"/>
                <a:sym typeface="Roboto"/>
              </a:rPr>
              <a:t>Mathematical modeling of regulatory networks</a:t>
            </a:r>
            <a:endParaRPr sz="2300"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1000"/>
              </a:spcBef>
              <a:spcAft>
                <a:spcPts val="1000"/>
              </a:spcAft>
              <a:buSzPts val="2300"/>
              <a:buFont typeface="Roboto"/>
              <a:buAutoNum type="arabicPeriod"/>
            </a:pPr>
            <a:r>
              <a:t/>
            </a:r>
            <a:endParaRPr sz="23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8" name="Google Shape;118;p21"/>
          <p:cNvSpPr txBox="1"/>
          <p:nvPr/>
        </p:nvSpPr>
        <p:spPr>
          <a:xfrm>
            <a:off x="50" y="591225"/>
            <a:ext cx="9144000" cy="4552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2300"/>
              <a:buFont typeface="Roboto"/>
              <a:buAutoNum type="arabicPeriod"/>
            </a:pPr>
            <a:r>
              <a:rPr lang="en" sz="2300">
                <a:solidFill>
                  <a:srgbClr val="B7B7B7"/>
                </a:solidFill>
                <a:latin typeface="Roboto"/>
                <a:ea typeface="Roboto"/>
                <a:cs typeface="Roboto"/>
                <a:sym typeface="Roboto"/>
              </a:rPr>
              <a:t>Environmental stresses and the cellular response </a:t>
            </a:r>
            <a:endParaRPr sz="2300">
              <a:solidFill>
                <a:srgbClr val="B7B7B7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300"/>
              <a:buFont typeface="Roboto"/>
              <a:buAutoNum type="arabicPeriod"/>
            </a:pPr>
            <a:r>
              <a:rPr lang="en" sz="2300">
                <a:solidFill>
                  <a:srgbClr val="B7B7B7"/>
                </a:solidFill>
                <a:latin typeface="Roboto"/>
                <a:ea typeface="Roboto"/>
                <a:cs typeface="Roboto"/>
                <a:sym typeface="Roboto"/>
              </a:rPr>
              <a:t>Creation of a model to demonstrate regulation of gene expressio</a:t>
            </a:r>
            <a:r>
              <a:rPr lang="en" sz="2100">
                <a:solidFill>
                  <a:srgbClr val="B7B7B7"/>
                </a:solidFill>
                <a:latin typeface="Roboto"/>
                <a:ea typeface="Roboto"/>
                <a:cs typeface="Roboto"/>
                <a:sym typeface="Roboto"/>
              </a:rPr>
              <a:t>n</a:t>
            </a:r>
            <a:endParaRPr sz="2100">
              <a:solidFill>
                <a:srgbClr val="B7B7B7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300"/>
              <a:buFont typeface="Roboto"/>
              <a:buAutoNum type="arabicPeriod"/>
            </a:pPr>
            <a:r>
              <a:rPr lang="en" sz="2300">
                <a:solidFill>
                  <a:srgbClr val="B7B7B7"/>
                </a:solidFill>
                <a:latin typeface="Roboto"/>
                <a:ea typeface="Roboto"/>
                <a:cs typeface="Roboto"/>
                <a:sym typeface="Roboto"/>
              </a:rPr>
              <a:t>Regulation of the cold shock response in </a:t>
            </a:r>
            <a:r>
              <a:rPr i="1" lang="en" sz="2300">
                <a:solidFill>
                  <a:srgbClr val="B7B7B7"/>
                </a:solidFill>
                <a:latin typeface="Roboto"/>
                <a:ea typeface="Roboto"/>
                <a:cs typeface="Roboto"/>
                <a:sym typeface="Roboto"/>
              </a:rPr>
              <a:t>S. cerevisiae</a:t>
            </a:r>
            <a:endParaRPr i="1" sz="2300">
              <a:solidFill>
                <a:srgbClr val="B7B7B7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1000"/>
              </a:spcBef>
              <a:spcAft>
                <a:spcPts val="0"/>
              </a:spcAft>
              <a:buSzPts val="2300"/>
              <a:buFont typeface="Roboto"/>
              <a:buAutoNum type="arabicPeriod"/>
            </a:pPr>
            <a:r>
              <a:rPr lang="en" sz="2300">
                <a:latin typeface="Roboto"/>
                <a:ea typeface="Roboto"/>
                <a:cs typeface="Roboto"/>
                <a:sym typeface="Roboto"/>
              </a:rPr>
              <a:t>Schade et al (2004) microarray data show significant transcriptional response to cold shock in yeast</a:t>
            </a:r>
            <a:endParaRPr sz="2300"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1000"/>
              </a:spcBef>
              <a:spcAft>
                <a:spcPts val="0"/>
              </a:spcAft>
              <a:buSzPts val="2300"/>
              <a:buFont typeface="Roboto"/>
              <a:buAutoNum type="arabicPeriod"/>
            </a:pPr>
            <a:r>
              <a:rPr lang="en" sz="2300">
                <a:latin typeface="Roboto"/>
                <a:ea typeface="Roboto"/>
                <a:cs typeface="Roboto"/>
                <a:sym typeface="Roboto"/>
              </a:rPr>
              <a:t>Mathematical modeling of regulatory networks</a:t>
            </a:r>
            <a:endParaRPr sz="2300"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300"/>
              <a:buFont typeface="Roboto"/>
              <a:buAutoNum type="arabicPeriod"/>
            </a:pPr>
            <a:r>
              <a:rPr lang="en" sz="2300">
                <a:solidFill>
                  <a:srgbClr val="B7B7B7"/>
                </a:solidFill>
                <a:latin typeface="Roboto"/>
                <a:ea typeface="Roboto"/>
                <a:cs typeface="Roboto"/>
                <a:sym typeface="Roboto"/>
              </a:rPr>
              <a:t>Parameter estimation of microarray data</a:t>
            </a:r>
            <a:endParaRPr sz="2300">
              <a:solidFill>
                <a:srgbClr val="B7B7B7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300"/>
              <a:buFont typeface="Roboto"/>
              <a:buAutoNum type="arabicPeriod"/>
            </a:pPr>
            <a:r>
              <a:rPr lang="en" sz="2300">
                <a:solidFill>
                  <a:srgbClr val="B7B7B7"/>
                </a:solidFill>
                <a:latin typeface="Roboto"/>
                <a:ea typeface="Roboto"/>
                <a:cs typeface="Roboto"/>
                <a:sym typeface="Roboto"/>
              </a:rPr>
              <a:t>Additional tests to evaluate the quality of the estimates</a:t>
            </a:r>
            <a:endParaRPr sz="2300">
              <a:solidFill>
                <a:srgbClr val="B7B7B7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74650" lvl="0" marL="457200" rtl="0" algn="l">
              <a:spcBef>
                <a:spcPts val="1000"/>
              </a:spcBef>
              <a:spcAft>
                <a:spcPts val="1000"/>
              </a:spcAft>
              <a:buClr>
                <a:srgbClr val="B7B7B7"/>
              </a:buClr>
              <a:buSzPts val="2300"/>
              <a:buFont typeface="Roboto"/>
              <a:buAutoNum type="arabicPeriod"/>
            </a:pPr>
            <a:r>
              <a:rPr lang="en" sz="2300">
                <a:solidFill>
                  <a:srgbClr val="B7B7B7"/>
                </a:solidFill>
                <a:latin typeface="Roboto"/>
                <a:ea typeface="Roboto"/>
                <a:cs typeface="Roboto"/>
                <a:sym typeface="Roboto"/>
              </a:rPr>
              <a:t>Sensitivity analysis of the various parameters in the model</a:t>
            </a:r>
            <a:endParaRPr sz="2300">
              <a:solidFill>
                <a:srgbClr val="B7B7B7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Paradigm">
  <a:themeElements>
    <a:clrScheme name="Paradigm">
      <a:dk1>
        <a:srgbClr val="31394D"/>
      </a:dk1>
      <a:lt1>
        <a:srgbClr val="FFFFFF"/>
      </a:lt1>
      <a:dk2>
        <a:srgbClr val="666666"/>
      </a:dk2>
      <a:lt2>
        <a:srgbClr val="626B73"/>
      </a:lt2>
      <a:accent1>
        <a:srgbClr val="002F4A"/>
      </a:accent1>
      <a:accent2>
        <a:srgbClr val="D9C4B1"/>
      </a:accent2>
      <a:accent3>
        <a:srgbClr val="EDE3DA"/>
      </a:accent3>
      <a:accent4>
        <a:srgbClr val="B85741"/>
      </a:accent4>
      <a:accent5>
        <a:srgbClr val="009384"/>
      </a:accent5>
      <a:accent6>
        <a:srgbClr val="D0F6FF"/>
      </a:accent6>
      <a:hlink>
        <a:srgbClr val="009384"/>
      </a:hlink>
      <a:folHlink>
        <a:srgbClr val="00938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