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15" d="100"/>
          <a:sy n="115" d="100"/>
        </p:scale>
        <p:origin x="-1572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944326-3D9B-4664-91DB-09EBC47EC28E}" type="datetimeFigureOut">
              <a:rPr lang="en-US" smtClean="0"/>
              <a:t>5/19/2015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E3117-1B9B-435D-9F30-C153BF9074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19717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944326-3D9B-4664-91DB-09EBC47EC28E}" type="datetimeFigureOut">
              <a:rPr lang="en-US" smtClean="0"/>
              <a:t>5/19/2015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E3117-1B9B-435D-9F30-C153BF9074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06831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944326-3D9B-4664-91DB-09EBC47EC28E}" type="datetimeFigureOut">
              <a:rPr lang="en-US" smtClean="0"/>
              <a:t>5/19/2015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E3117-1B9B-435D-9F30-C153BF9074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44538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944326-3D9B-4664-91DB-09EBC47EC28E}" type="datetimeFigureOut">
              <a:rPr lang="en-US" smtClean="0"/>
              <a:t>5/19/2015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E3117-1B9B-435D-9F30-C153BF9074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54363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944326-3D9B-4664-91DB-09EBC47EC28E}" type="datetimeFigureOut">
              <a:rPr lang="en-US" smtClean="0"/>
              <a:t>5/19/2015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E3117-1B9B-435D-9F30-C153BF9074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48993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944326-3D9B-4664-91DB-09EBC47EC28E}" type="datetimeFigureOut">
              <a:rPr lang="en-US" smtClean="0"/>
              <a:t>5/19/2015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E3117-1B9B-435D-9F30-C153BF9074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82710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944326-3D9B-4664-91DB-09EBC47EC28E}" type="datetimeFigureOut">
              <a:rPr lang="en-US" smtClean="0"/>
              <a:t>5/19/2015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E3117-1B9B-435D-9F30-C153BF9074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1765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944326-3D9B-4664-91DB-09EBC47EC28E}" type="datetimeFigureOut">
              <a:rPr lang="en-US" smtClean="0"/>
              <a:t>5/19/2015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E3117-1B9B-435D-9F30-C153BF9074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69491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944326-3D9B-4664-91DB-09EBC47EC28E}" type="datetimeFigureOut">
              <a:rPr lang="en-US" smtClean="0"/>
              <a:t>5/19/2015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E3117-1B9B-435D-9F30-C153BF9074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10787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944326-3D9B-4664-91DB-09EBC47EC28E}" type="datetimeFigureOut">
              <a:rPr lang="en-US" smtClean="0"/>
              <a:t>5/19/2015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E3117-1B9B-435D-9F30-C153BF9074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30043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944326-3D9B-4664-91DB-09EBC47EC28E}" type="datetimeFigureOut">
              <a:rPr lang="en-US" smtClean="0"/>
              <a:t>5/19/2015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E3117-1B9B-435D-9F30-C153BF9074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04497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944326-3D9B-4664-91DB-09EBC47EC28E}" type="datetimeFigureOut">
              <a:rPr lang="en-US" smtClean="0"/>
              <a:t>5/19/2015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BE3117-1B9B-435D-9F30-C153BF9074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09906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66294917"/>
              </p:ext>
            </p:extLst>
          </p:nvPr>
        </p:nvGraphicFramePr>
        <p:xfrm>
          <a:off x="457200" y="1600200"/>
          <a:ext cx="8297778" cy="403182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765926"/>
                <a:gridCol w="2765926"/>
                <a:gridCol w="2765926"/>
              </a:tblGrid>
              <a:tr h="53475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r>
                        <a:rPr lang="en-US" sz="2100" dirty="0" smtClean="0">
                          <a:solidFill>
                            <a:schemeClr val="bg1"/>
                          </a:solidFill>
                          <a:effectLst/>
                        </a:rPr>
                        <a:t>ANOVA</a:t>
                      </a:r>
                      <a:endParaRPr lang="en-US" sz="210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</a:rPr>
                        <a:t>WT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i="1" dirty="0" smtClean="0">
                          <a:effectLst/>
                          <a:latin typeface="Calibri" panose="020F0502020204030204" pitchFamily="34" charset="0"/>
                          <a:ea typeface="Calibri"/>
                          <a:cs typeface="Times New Roman"/>
                        </a:rPr>
                        <a:t>STRAIN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</a:tr>
              <a:tr h="53475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</a:rPr>
                        <a:t>p &lt; 0.05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</a:rPr>
                        <a:t>number (%)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</a:rPr>
                        <a:t>number (%)</a:t>
                      </a:r>
                      <a:endParaRPr lang="en-US" sz="18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</a:tr>
              <a:tr h="534755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effectLst/>
                        </a:rPr>
                        <a:t>p &lt; 0.01</a:t>
                      </a:r>
                      <a:endParaRPr lang="en-US" sz="1800" dirty="0" smtClean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effectLst/>
                        </a:rPr>
                        <a:t>number (%)</a:t>
                      </a:r>
                      <a:endParaRPr lang="en-US" sz="1800" dirty="0" smtClean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effectLst/>
                        </a:rPr>
                        <a:t>number (%)</a:t>
                      </a:r>
                      <a:endParaRPr lang="en-US" sz="1800" dirty="0" smtClean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</a:tr>
              <a:tr h="534755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effectLst/>
                        </a:rPr>
                        <a:t>p &lt; 0.001</a:t>
                      </a:r>
                      <a:endParaRPr lang="en-US" sz="1800" dirty="0" smtClean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effectLst/>
                        </a:rPr>
                        <a:t>number (%)</a:t>
                      </a:r>
                      <a:endParaRPr lang="en-US" sz="1800" dirty="0" smtClean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effectLst/>
                        </a:rPr>
                        <a:t>number (%)</a:t>
                      </a:r>
                      <a:endParaRPr lang="en-US" sz="1800" dirty="0" smtClean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</a:tr>
              <a:tr h="534755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effectLst/>
                        </a:rPr>
                        <a:t>p &lt; 0.0001</a:t>
                      </a:r>
                      <a:endParaRPr lang="en-US" sz="1800" dirty="0" smtClean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effectLst/>
                        </a:rPr>
                        <a:t>number (%)</a:t>
                      </a:r>
                      <a:endParaRPr lang="en-US" sz="1800" dirty="0" smtClean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effectLst/>
                        </a:rPr>
                        <a:t>number (%)</a:t>
                      </a:r>
                      <a:endParaRPr lang="en-US" sz="1800" dirty="0" smtClean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</a:tr>
              <a:tr h="53475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smtClean="0">
                          <a:effectLst/>
                        </a:rPr>
                        <a:t>B</a:t>
                      </a:r>
                      <a:r>
                        <a:rPr lang="en-US" sz="1800" baseline="0" smtClean="0">
                          <a:effectLst/>
                        </a:rPr>
                        <a:t> &amp; </a:t>
                      </a:r>
                      <a:r>
                        <a:rPr lang="en-US" sz="1800" smtClean="0">
                          <a:effectLst/>
                        </a:rPr>
                        <a:t>H </a:t>
                      </a:r>
                      <a:r>
                        <a:rPr lang="en-US" sz="1800" dirty="0" smtClean="0">
                          <a:effectLst/>
                        </a:rPr>
                        <a:t>p &lt; 0.05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smtClean="0">
                          <a:effectLst/>
                        </a:rPr>
                        <a:t>number (%)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</a:rPr>
                        <a:t>number (%)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</a:tr>
              <a:tr h="53475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err="1">
                          <a:effectLst/>
                        </a:rPr>
                        <a:t>Bonferroni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smtClean="0">
                          <a:effectLst/>
                        </a:rPr>
                        <a:t>p &lt; 0.05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</a:rPr>
                        <a:t>number (%)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</a:rPr>
                        <a:t>number (%)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45705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65484870"/>
              </p:ext>
            </p:extLst>
          </p:nvPr>
        </p:nvGraphicFramePr>
        <p:xfrm>
          <a:off x="457200" y="685800"/>
          <a:ext cx="8297778" cy="524984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382963"/>
                <a:gridCol w="1382963"/>
                <a:gridCol w="1382963"/>
                <a:gridCol w="1382963"/>
                <a:gridCol w="1382963"/>
                <a:gridCol w="1382963"/>
              </a:tblGrid>
              <a:tr h="53475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10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Cold Shock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 hMerge="1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 gridSpan="3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Recovery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 hMerge="1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 hMerge="1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i="0" dirty="0">
                        <a:effectLst/>
                        <a:latin typeface="Calibri" panose="020F0502020204030204" pitchFamily="34" charset="0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</a:tr>
              <a:tr h="53475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solidFill>
                            <a:schemeClr val="tx1"/>
                          </a:solidFill>
                          <a:effectLst/>
                        </a:rPr>
                        <a:t>t test</a:t>
                      </a:r>
                      <a:endParaRPr lang="en-US" sz="2100" b="1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t</a:t>
                      </a:r>
                      <a:r>
                        <a:rPr lang="en-US" sz="1800" b="1" baseline="-250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15</a:t>
                      </a:r>
                      <a:endParaRPr lang="en-US" sz="1800" b="1" baseline="-25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t</a:t>
                      </a:r>
                      <a:r>
                        <a:rPr lang="en-US" sz="1800" b="1" baseline="-250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30</a:t>
                      </a:r>
                      <a:endParaRPr lang="en-US" sz="1800" b="1" baseline="-25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t</a:t>
                      </a:r>
                      <a:r>
                        <a:rPr lang="en-US" sz="1800" b="1" baseline="-250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60</a:t>
                      </a:r>
                      <a:endParaRPr lang="en-US" sz="1800" b="1" baseline="-25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effectLst/>
                        </a:rPr>
                        <a:t>t</a:t>
                      </a:r>
                      <a:r>
                        <a:rPr lang="en-US" sz="1800" b="1" baseline="-25000" dirty="0" smtClean="0">
                          <a:effectLst/>
                        </a:rPr>
                        <a:t>90</a:t>
                      </a:r>
                      <a:endParaRPr lang="en-US" sz="1800" b="1" baseline="-25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i="0" dirty="0" smtClean="0">
                          <a:effectLst/>
                          <a:latin typeface="Calibri" panose="020F0502020204030204" pitchFamily="34" charset="0"/>
                          <a:ea typeface="Calibri"/>
                          <a:cs typeface="Times New Roman"/>
                        </a:rPr>
                        <a:t>t</a:t>
                      </a:r>
                      <a:r>
                        <a:rPr lang="en-US" sz="1800" b="1" i="0" baseline="-25000" dirty="0" smtClean="0">
                          <a:effectLst/>
                          <a:latin typeface="Calibri" panose="020F0502020204030204" pitchFamily="34" charset="0"/>
                          <a:ea typeface="Calibri"/>
                          <a:cs typeface="Times New Roman"/>
                        </a:rPr>
                        <a:t>120</a:t>
                      </a:r>
                      <a:endParaRPr lang="en-US" sz="1800" b="1" i="0" baseline="-25000" dirty="0">
                        <a:effectLst/>
                        <a:latin typeface="Calibri" panose="020F0502020204030204" pitchFamily="34" charset="0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</a:tr>
              <a:tr h="53475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</a:rPr>
                        <a:t>Average Log Fold Change</a:t>
                      </a:r>
                      <a:r>
                        <a:rPr lang="en-US" sz="1400" baseline="0" dirty="0" smtClean="0">
                          <a:effectLst/>
                        </a:rPr>
                        <a:t> &gt; 0.25 and</a:t>
                      </a:r>
                      <a:endParaRPr lang="en-US" sz="1400" dirty="0" smtClean="0">
                        <a:effectLst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</a:rPr>
                        <a:t>p &lt; 0.05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</a:rPr>
                        <a:t>690 (11.1%)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</a:rPr>
                        <a:t>947 (15.3%)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</a:rPr>
                        <a:t>1028 (16.6%)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</a:rPr>
                        <a:t>141 (2.28%)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</a:rPr>
                        <a:t>289 (4.67%)</a:t>
                      </a:r>
                      <a:endParaRPr lang="en-US" sz="18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</a:tr>
              <a:tr h="53475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</a:rPr>
                        <a:t>Average Log Fold Change</a:t>
                      </a:r>
                      <a:r>
                        <a:rPr lang="en-US" sz="1400" baseline="0" dirty="0" smtClean="0">
                          <a:effectLst/>
                        </a:rPr>
                        <a:t> &lt; -0.25 and</a:t>
                      </a:r>
                      <a:endParaRPr lang="en-US" sz="1400" dirty="0" smtClean="0">
                        <a:effectLst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</a:rPr>
                        <a:t>p &lt; 0.05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</a:rPr>
                        <a:t>376 (6.07%)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</a:rPr>
                        <a:t>814 (13.2%)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</a:rPr>
                        <a:t>967 (15.6%)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effectLst/>
                        </a:rPr>
                        <a:t>83 (1.34%)</a:t>
                      </a:r>
                      <a:endParaRPr lang="en-US" sz="1800" dirty="0" smtClean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smtClean="0">
                          <a:effectLst/>
                        </a:rPr>
                        <a:t>216 (3.49%)</a:t>
                      </a:r>
                      <a:endParaRPr lang="en-US" sz="1800" dirty="0" smtClean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</a:tr>
              <a:tr h="534755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effectLst/>
                        </a:rPr>
                        <a:t>Total 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effectLst/>
                        </a:rPr>
                        <a:t>p &lt; 0.05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1197 (19.3%)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1772 (28.6%)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2006 (32.4%)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234 (3.78%)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515 (8.32%)</a:t>
                      </a:r>
                      <a:endParaRPr lang="en-US" dirty="0"/>
                    </a:p>
                  </a:txBody>
                  <a:tcPr/>
                </a:tc>
              </a:tr>
              <a:tr h="534755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effectLst/>
                        </a:rPr>
                        <a:t>Total B</a:t>
                      </a:r>
                      <a:r>
                        <a:rPr lang="en-US" sz="1800" baseline="0" dirty="0" smtClean="0">
                          <a:effectLst/>
                        </a:rPr>
                        <a:t> &amp; H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effectLst/>
                        </a:rPr>
                        <a:t>p &lt; 0.05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</a:rPr>
                        <a:t>2 (0.0323%)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</a:rPr>
                        <a:t>2 (0.0323%)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</a:rPr>
                        <a:t>1 (0.0162%)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effectLst/>
                        </a:rPr>
                        <a:t>0 (0%)</a:t>
                      </a:r>
                      <a:endParaRPr lang="en-US" sz="1800" dirty="0" smtClean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effectLst/>
                        </a:rPr>
                        <a:t>0 (0%)</a:t>
                      </a:r>
                      <a:endParaRPr lang="en-US" sz="1800" dirty="0" smtClean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</a:tr>
              <a:tr h="53475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</a:rPr>
                        <a:t>Total</a:t>
                      </a:r>
                      <a:r>
                        <a:rPr lang="en-US" sz="1800" baseline="0" dirty="0" smtClean="0">
                          <a:effectLst/>
                        </a:rPr>
                        <a:t> </a:t>
                      </a:r>
                      <a:r>
                        <a:rPr lang="en-US" sz="1800" baseline="0" dirty="0" err="1" smtClean="0">
                          <a:effectLst/>
                        </a:rPr>
                        <a:t>Bonferroni</a:t>
                      </a:r>
                      <a:endParaRPr lang="en-US" sz="1800" dirty="0" smtClean="0">
                        <a:effectLst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</a:rPr>
                        <a:t>p &lt; 0.05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</a:rPr>
                        <a:t>2 (0.0323%)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</a:rPr>
                        <a:t>2 (0.0323%)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</a:rPr>
                        <a:t>214 (0.0346%)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</a:rPr>
                        <a:t>0 (0%)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</a:rPr>
                        <a:t>0 (0%)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2369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176</TotalTime>
  <Words>195</Words>
  <Application>Microsoft Office PowerPoint</Application>
  <PresentationFormat>On-screen Show (4:3)</PresentationFormat>
  <Paragraphs>64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Company>Loyola Marymount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Kam D. Dahlquist</dc:creator>
  <cp:lastModifiedBy>Hong, Monica</cp:lastModifiedBy>
  <cp:revision>5</cp:revision>
  <dcterms:created xsi:type="dcterms:W3CDTF">2015-03-26T07:22:14Z</dcterms:created>
  <dcterms:modified xsi:type="dcterms:W3CDTF">2015-05-19T21:38:14Z</dcterms:modified>
</cp:coreProperties>
</file>