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8" r:id="rId3"/>
    <p:sldId id="306" r:id="rId4"/>
    <p:sldId id="293" r:id="rId5"/>
    <p:sldId id="294" r:id="rId6"/>
    <p:sldId id="277" r:id="rId7"/>
    <p:sldId id="296" r:id="rId8"/>
    <p:sldId id="262" r:id="rId9"/>
    <p:sldId id="261" r:id="rId10"/>
    <p:sldId id="291" r:id="rId11"/>
    <p:sldId id="297" r:id="rId12"/>
    <p:sldId id="307" r:id="rId13"/>
    <p:sldId id="264" r:id="rId14"/>
    <p:sldId id="265" r:id="rId15"/>
    <p:sldId id="266" r:id="rId16"/>
    <p:sldId id="267" r:id="rId17"/>
    <p:sldId id="270" r:id="rId18"/>
    <p:sldId id="271" r:id="rId19"/>
    <p:sldId id="273" r:id="rId20"/>
    <p:sldId id="274" r:id="rId21"/>
    <p:sldId id="268" r:id="rId22"/>
    <p:sldId id="269" r:id="rId23"/>
    <p:sldId id="275" r:id="rId24"/>
    <p:sldId id="308" r:id="rId25"/>
    <p:sldId id="280" r:id="rId26"/>
    <p:sldId id="304" r:id="rId27"/>
    <p:sldId id="305" r:id="rId28"/>
    <p:sldId id="309" r:id="rId29"/>
    <p:sldId id="279" r:id="rId30"/>
    <p:sldId id="310" r:id="rId31"/>
    <p:sldId id="278" r:id="rId32"/>
    <p:sldId id="286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A3B3-9123-1E45-9956-0C7340E32FD8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738C8-8CA3-E84E-9540-F03876C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0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38C8-8CA3-E84E-9540-F03876C08D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0" y="1403942"/>
            <a:ext cx="6498160" cy="1724867"/>
          </a:xfrm>
        </p:spPr>
        <p:txBody>
          <a:bodyPr/>
          <a:lstStyle/>
          <a:p>
            <a:r>
              <a:rPr lang="en-US" sz="3000" b="1" dirty="0" smtClean="0"/>
              <a:t>Validated Automatic Segmentation of AMD Pathology Including Drusen and Geographic Atrophy in SD-OCT Images</a:t>
            </a: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397899"/>
            <a:ext cx="6498159" cy="916641"/>
          </a:xfrm>
        </p:spPr>
        <p:txBody>
          <a:bodyPr>
            <a:noAutofit/>
          </a:bodyPr>
          <a:lstStyle/>
          <a:p>
            <a:pPr algn="l"/>
            <a:r>
              <a:rPr lang="en-US" sz="1500" dirty="0">
                <a:solidFill>
                  <a:schemeClr val="tx1"/>
                </a:solidFill>
              </a:rPr>
              <a:t>Chiu, S. J., </a:t>
            </a:r>
            <a:r>
              <a:rPr lang="en-US" sz="1500" dirty="0" err="1">
                <a:solidFill>
                  <a:schemeClr val="tx1"/>
                </a:solidFill>
              </a:rPr>
              <a:t>Izatt</a:t>
            </a:r>
            <a:r>
              <a:rPr lang="en-US" sz="1500" dirty="0">
                <a:solidFill>
                  <a:schemeClr val="tx1"/>
                </a:solidFill>
              </a:rPr>
              <a:t>, J. A., O’Connell, R. V., Winter, K. P., </a:t>
            </a:r>
            <a:r>
              <a:rPr lang="en-US" sz="1500" dirty="0" err="1">
                <a:solidFill>
                  <a:schemeClr val="tx1"/>
                </a:solidFill>
              </a:rPr>
              <a:t>Toth</a:t>
            </a:r>
            <a:r>
              <a:rPr lang="en-US" sz="1500" dirty="0">
                <a:solidFill>
                  <a:schemeClr val="tx1"/>
                </a:solidFill>
              </a:rPr>
              <a:t>, C. A., &amp; </a:t>
            </a:r>
            <a:r>
              <a:rPr lang="en-US" sz="1500" dirty="0" err="1">
                <a:solidFill>
                  <a:schemeClr val="tx1"/>
                </a:solidFill>
              </a:rPr>
              <a:t>Farsiu</a:t>
            </a:r>
            <a:r>
              <a:rPr lang="en-US" sz="1500" dirty="0">
                <a:solidFill>
                  <a:schemeClr val="tx1"/>
                </a:solidFill>
              </a:rPr>
              <a:t>, S. (2012). Validated </a:t>
            </a:r>
            <a:r>
              <a:rPr lang="en-US" sz="1500" dirty="0" smtClean="0">
                <a:solidFill>
                  <a:schemeClr val="tx1"/>
                </a:solidFill>
              </a:rPr>
              <a:t>Automatic </a:t>
            </a:r>
            <a:r>
              <a:rPr lang="en-US" sz="1500" dirty="0">
                <a:solidFill>
                  <a:schemeClr val="tx1"/>
                </a:solidFill>
              </a:rPr>
              <a:t>S</a:t>
            </a:r>
            <a:r>
              <a:rPr lang="en-US" sz="1500" dirty="0" smtClean="0">
                <a:solidFill>
                  <a:schemeClr val="tx1"/>
                </a:solidFill>
              </a:rPr>
              <a:t>egmentation </a:t>
            </a:r>
            <a:r>
              <a:rPr lang="en-US" sz="1500" dirty="0">
                <a:solidFill>
                  <a:schemeClr val="tx1"/>
                </a:solidFill>
              </a:rPr>
              <a:t>of AMD </a:t>
            </a:r>
            <a:r>
              <a:rPr lang="en-US" sz="1500" dirty="0" smtClean="0">
                <a:solidFill>
                  <a:schemeClr val="tx1"/>
                </a:solidFill>
              </a:rPr>
              <a:t>Pathology </a:t>
            </a:r>
            <a:r>
              <a:rPr lang="en-US" sz="1500" dirty="0">
                <a:solidFill>
                  <a:schemeClr val="tx1"/>
                </a:solidFill>
              </a:rPr>
              <a:t>I</a:t>
            </a:r>
            <a:r>
              <a:rPr lang="en-US" sz="1500" dirty="0" smtClean="0">
                <a:solidFill>
                  <a:schemeClr val="tx1"/>
                </a:solidFill>
              </a:rPr>
              <a:t>ncluding </a:t>
            </a:r>
            <a:r>
              <a:rPr lang="en-US" sz="1500" dirty="0">
                <a:solidFill>
                  <a:schemeClr val="tx1"/>
                </a:solidFill>
              </a:rPr>
              <a:t>D</a:t>
            </a:r>
            <a:r>
              <a:rPr lang="en-US" sz="1500" dirty="0" smtClean="0">
                <a:solidFill>
                  <a:schemeClr val="tx1"/>
                </a:solidFill>
              </a:rPr>
              <a:t>rusen </a:t>
            </a:r>
            <a:r>
              <a:rPr lang="en-US" sz="1500" dirty="0">
                <a:solidFill>
                  <a:schemeClr val="tx1"/>
                </a:solidFill>
              </a:rPr>
              <a:t>and </a:t>
            </a:r>
            <a:r>
              <a:rPr lang="en-US" sz="1500" dirty="0" smtClean="0">
                <a:solidFill>
                  <a:schemeClr val="tx1"/>
                </a:solidFill>
              </a:rPr>
              <a:t>Geographic </a:t>
            </a:r>
            <a:r>
              <a:rPr lang="en-US" sz="1500" dirty="0">
                <a:solidFill>
                  <a:schemeClr val="tx1"/>
                </a:solidFill>
              </a:rPr>
              <a:t>A</a:t>
            </a:r>
            <a:r>
              <a:rPr lang="en-US" sz="1500" dirty="0" smtClean="0">
                <a:solidFill>
                  <a:schemeClr val="tx1"/>
                </a:solidFill>
              </a:rPr>
              <a:t>trophy </a:t>
            </a:r>
            <a:r>
              <a:rPr lang="en-US" sz="1500" dirty="0">
                <a:solidFill>
                  <a:schemeClr val="tx1"/>
                </a:solidFill>
              </a:rPr>
              <a:t>in SD-OCT </a:t>
            </a:r>
            <a:r>
              <a:rPr lang="en-US" sz="1500" dirty="0" smtClean="0">
                <a:solidFill>
                  <a:schemeClr val="tx1"/>
                </a:solidFill>
              </a:rPr>
              <a:t>Images</a:t>
            </a:r>
            <a:r>
              <a:rPr lang="en-US" sz="1500" dirty="0">
                <a:solidFill>
                  <a:schemeClr val="tx1"/>
                </a:solidFill>
              </a:rPr>
              <a:t>. </a:t>
            </a:r>
            <a:r>
              <a:rPr lang="en-US" sz="1500" i="1" dirty="0">
                <a:solidFill>
                  <a:schemeClr val="tx1"/>
                </a:solidFill>
              </a:rPr>
              <a:t>Invest Ophthalmol Vis Sci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i="1" dirty="0">
                <a:solidFill>
                  <a:schemeClr val="tx1"/>
                </a:solidFill>
              </a:rPr>
              <a:t>53</a:t>
            </a:r>
            <a:r>
              <a:rPr lang="en-US" sz="1500" dirty="0">
                <a:solidFill>
                  <a:schemeClr val="tx1"/>
                </a:solidFill>
              </a:rPr>
              <a:t>(1), 53-61.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2921" y="5064115"/>
            <a:ext cx="64981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Brandon Klein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Department of Biology</a:t>
            </a:r>
          </a:p>
          <a:p>
            <a:pPr algn="ctr"/>
            <a:r>
              <a:rPr lang="en-US" sz="2000" b="1" dirty="0" smtClean="0"/>
              <a:t>Loyola Marymount University</a:t>
            </a:r>
          </a:p>
          <a:p>
            <a:pPr algn="ctr"/>
            <a:r>
              <a:rPr lang="en-US" sz="2000" b="1" dirty="0" smtClean="0"/>
              <a:t>June 17, 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3208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b="1" dirty="0" smtClean="0"/>
              <a:t>Algorithms Exist to Segment Retinal Layers in OCT Images</a:t>
            </a:r>
            <a:endParaRPr lang="en-US" sz="4000" b="1" dirty="0"/>
          </a:p>
        </p:txBody>
      </p:sp>
      <p:pic>
        <p:nvPicPr>
          <p:cNvPr id="6" name="Content Placeholder 5" descr="original se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0" b="-1380"/>
          <a:stretch/>
        </p:blipFill>
        <p:spPr>
          <a:xfrm>
            <a:off x="549275" y="2690559"/>
            <a:ext cx="8042276" cy="2155789"/>
          </a:xfrm>
        </p:spPr>
      </p:pic>
      <p:sp>
        <p:nvSpPr>
          <p:cNvPr id="7" name="TextBox 6"/>
          <p:cNvSpPr txBox="1"/>
          <p:nvPr/>
        </p:nvSpPr>
        <p:spPr>
          <a:xfrm>
            <a:off x="6462309" y="6611779"/>
            <a:ext cx="6432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Stephanie Chiu et al. </a:t>
            </a:r>
            <a:r>
              <a:rPr lang="en-US" sz="1000" i="1" dirty="0" smtClean="0"/>
              <a:t>Optics express</a:t>
            </a:r>
            <a:r>
              <a:rPr lang="en-US" sz="1000" dirty="0" smtClean="0"/>
              <a:t>. 2010.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68360" y="5347694"/>
            <a:ext cx="79231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Boundaries drawn using an algorithm (</a:t>
            </a:r>
            <a:r>
              <a:rPr lang="en-US" b="1" dirty="0" smtClean="0">
                <a:solidFill>
                  <a:srgbClr val="00FFFF"/>
                </a:solidFill>
              </a:rPr>
              <a:t>cyan</a:t>
            </a:r>
            <a:r>
              <a:rPr lang="en-US" b="1" dirty="0" smtClean="0"/>
              <a:t>) accurately mirror certified manual segmentation (</a:t>
            </a:r>
            <a:r>
              <a:rPr lang="en-US" b="1" dirty="0" smtClean="0">
                <a:solidFill>
                  <a:srgbClr val="FF00FF"/>
                </a:solidFill>
              </a:rPr>
              <a:t>magenta</a:t>
            </a:r>
            <a:r>
              <a:rPr lang="en-US" b="1" dirty="0" smtClean="0"/>
              <a:t>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390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Segmentation Algorithms for Use in AMD Studies Are Needed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Automatic segmentation of OCT images is of interest to AMD researchers.</a:t>
            </a:r>
          </a:p>
          <a:p>
            <a:pPr lvl="1"/>
            <a:r>
              <a:rPr lang="en-US" b="1" dirty="0" smtClean="0"/>
              <a:t>Segmentation can yield quantitative data to analyze pathology progression.</a:t>
            </a:r>
          </a:p>
          <a:p>
            <a:pPr lvl="1"/>
            <a:r>
              <a:rPr lang="en-US" b="1" dirty="0" smtClean="0"/>
              <a:t>Automation is far more practical for large data sets.</a:t>
            </a:r>
          </a:p>
          <a:p>
            <a:r>
              <a:rPr lang="en-US" sz="2200" b="1" dirty="0" smtClean="0"/>
              <a:t>Current algorithms are unreliable in AMD cases.</a:t>
            </a:r>
          </a:p>
          <a:p>
            <a:pPr lvl="1"/>
            <a:r>
              <a:rPr lang="en-US" b="1" dirty="0" smtClean="0"/>
              <a:t>RPE distortions are not consistently segmented.</a:t>
            </a:r>
          </a:p>
          <a:p>
            <a:r>
              <a:rPr lang="en-US" sz="2200" b="1" dirty="0" smtClean="0">
                <a:solidFill>
                  <a:schemeClr val="accent1"/>
                </a:solidFill>
              </a:rPr>
              <a:t>Question: Can current algorithms be improved to reliably segment OCT images from AMD patients?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003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D5EDF4"/>
                </a:solidFill>
              </a:rPr>
              <a:t>AMD research needs automatic segmentation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Discussion on AMD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Uses of OCT imaging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Importance of Segmentation</a:t>
            </a:r>
          </a:p>
          <a:p>
            <a:r>
              <a:rPr lang="en-US" b="1" dirty="0" smtClean="0"/>
              <a:t>Development of an algorithm suited for AMD</a:t>
            </a:r>
          </a:p>
          <a:p>
            <a:pPr lvl="1"/>
            <a:r>
              <a:rPr lang="en-US" b="1" dirty="0" smtClean="0"/>
              <a:t>Segmentation guidelines</a:t>
            </a:r>
          </a:p>
          <a:p>
            <a:pPr lvl="1"/>
            <a:r>
              <a:rPr lang="en-US" b="1" dirty="0" smtClean="0"/>
              <a:t>Algorithm programming</a:t>
            </a:r>
          </a:p>
          <a:p>
            <a:pPr lvl="1"/>
            <a:r>
              <a:rPr lang="en-US" b="1" dirty="0" smtClean="0"/>
              <a:t>Assessment of results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Evaluation of the algorithm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Algorithm is validated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Errors persist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Applications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Summary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415778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98" y="107576"/>
            <a:ext cx="8223953" cy="1336956"/>
          </a:xfrm>
        </p:spPr>
        <p:txBody>
          <a:bodyPr anchor="ctr"/>
          <a:lstStyle/>
          <a:p>
            <a:r>
              <a:rPr lang="en-US" sz="3600" b="1" dirty="0" smtClean="0"/>
              <a:t>Novel Guidelines Proposed for Retinal Segmentation in AMD Cases</a:t>
            </a:r>
            <a:endParaRPr lang="en-US" sz="3600" b="1" dirty="0"/>
          </a:p>
        </p:txBody>
      </p:sp>
      <p:pic>
        <p:nvPicPr>
          <p:cNvPr id="4" name="Content Placeholder 3" descr="Figure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60" r="-9360"/>
          <a:stretch>
            <a:fillRect/>
          </a:stretch>
        </p:blipFill>
        <p:spPr>
          <a:xfrm>
            <a:off x="549275" y="1715669"/>
            <a:ext cx="8042276" cy="4343400"/>
          </a:xfrm>
        </p:spPr>
      </p:pic>
      <p:sp>
        <p:nvSpPr>
          <p:cNvPr id="5" name="TextBox 4"/>
          <p:cNvSpPr txBox="1"/>
          <p:nvPr/>
        </p:nvSpPr>
        <p:spPr>
          <a:xfrm>
            <a:off x="940171" y="6067125"/>
            <a:ext cx="7290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 outlines the proposed barriers for automatic retinal segmentation in patients exhibiting AMD pathology.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773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02" y="107576"/>
            <a:ext cx="8692470" cy="1336956"/>
          </a:xfrm>
        </p:spPr>
        <p:txBody>
          <a:bodyPr anchor="ctr"/>
          <a:lstStyle/>
          <a:p>
            <a:r>
              <a:rPr lang="en-US" sz="4000" b="1" dirty="0" smtClean="0"/>
              <a:t>All Drusen Classify as RPEDC</a:t>
            </a:r>
            <a:endParaRPr lang="en-US" sz="4000" b="1" dirty="0"/>
          </a:p>
        </p:txBody>
      </p:sp>
      <p:pic>
        <p:nvPicPr>
          <p:cNvPr id="4" name="Content Placeholder 3" descr="figur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38" b="-1943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49275" y="5575476"/>
            <a:ext cx="804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 pictures drusen types that will be classified as RPEDC.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(A) Asterisks denote drusen below the RPE.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(B) Asterisk denotes drusen above the RPE.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111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b="1" dirty="0" smtClean="0"/>
              <a:t>GA Artifacts Excluded from the RPEDC</a:t>
            </a:r>
            <a:endParaRPr lang="en-US" sz="4400" b="1" dirty="0"/>
          </a:p>
        </p:txBody>
      </p:sp>
      <p:pic>
        <p:nvPicPr>
          <p:cNvPr id="4" name="Content Placeholder 3" descr="Figure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980" b="-52980"/>
          <a:stretch>
            <a:fillRect/>
          </a:stretch>
        </p:blipFill>
        <p:spPr>
          <a:xfrm>
            <a:off x="549275" y="1400037"/>
            <a:ext cx="8042276" cy="4343400"/>
          </a:xfrm>
        </p:spPr>
      </p:pic>
      <p:sp>
        <p:nvSpPr>
          <p:cNvPr id="5" name="TextBox 4"/>
          <p:cNvSpPr txBox="1"/>
          <p:nvPr/>
        </p:nvSpPr>
        <p:spPr>
          <a:xfrm>
            <a:off x="549275" y="5097106"/>
            <a:ext cx="80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3. In cases that exhibit </a:t>
            </a:r>
            <a:r>
              <a:rPr lang="en-US" b="1" dirty="0"/>
              <a:t>g</a:t>
            </a:r>
            <a:r>
              <a:rPr lang="en-US" b="1" dirty="0" smtClean="0"/>
              <a:t>eographic atrophy (A), artifacts above nearly absent RPE as in (B) and (C) are not classified as RPEDC.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067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Eight Step Algorithm Used for Segmentation</a:t>
            </a:r>
            <a:endParaRPr lang="en-US" b="1" dirty="0"/>
          </a:p>
        </p:txBody>
      </p:sp>
      <p:pic>
        <p:nvPicPr>
          <p:cNvPr id="4" name="Content Placeholder 3" descr="figure 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20" b="-28020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49275" y="5525989"/>
            <a:ext cx="80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4 presents the core steps used in the MATLAB segmentation algorithm to automatically segment OCT B-scans in a flow chart.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548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Resolutions of OCT Test Data Vary by Site</a:t>
            </a:r>
            <a:endParaRPr lang="en-US" b="1" dirty="0"/>
          </a:p>
        </p:txBody>
      </p:sp>
      <p:pic>
        <p:nvPicPr>
          <p:cNvPr id="4" name="Content Placeholder 3" descr="Screen Shot 2015-06-15 at 11.54.4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" b="-538"/>
          <a:stretch/>
        </p:blipFill>
        <p:spPr>
          <a:xfrm>
            <a:off x="549275" y="1929971"/>
            <a:ext cx="8042276" cy="4013629"/>
          </a:xfrm>
        </p:spPr>
      </p:pic>
      <p:sp>
        <p:nvSpPr>
          <p:cNvPr id="5" name="TextBox 4"/>
          <p:cNvSpPr txBox="1"/>
          <p:nvPr/>
        </p:nvSpPr>
        <p:spPr>
          <a:xfrm>
            <a:off x="730712" y="5943600"/>
            <a:ext cx="766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 demonstrates variability in various OCT measurement resolutions among different study datasets.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037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B-scans Graded by Volume Quality</a:t>
            </a:r>
            <a:endParaRPr lang="en-US" b="1" dirty="0"/>
          </a:p>
        </p:txBody>
      </p:sp>
      <p:pic>
        <p:nvPicPr>
          <p:cNvPr id="4" name="Content Placeholder 3" descr="Screen Shot 2015-06-15 at 11.55.00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0" t="5314" r="-2110"/>
          <a:stretch/>
        </p:blipFill>
        <p:spPr>
          <a:xfrm>
            <a:off x="549275" y="1830999"/>
            <a:ext cx="8042276" cy="4112602"/>
          </a:xfrm>
        </p:spPr>
      </p:pic>
      <p:sp>
        <p:nvSpPr>
          <p:cNvPr id="5" name="TextBox 4"/>
          <p:cNvSpPr txBox="1"/>
          <p:nvPr/>
        </p:nvSpPr>
        <p:spPr>
          <a:xfrm>
            <a:off x="692759" y="5996489"/>
            <a:ext cx="789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2 details the guidelines used for designation of exam quality based on seven key characteristics.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307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b="1" dirty="0" smtClean="0"/>
              <a:t>Five Patients from Each Group Selected for Validation Study</a:t>
            </a:r>
            <a:endParaRPr lang="en-US" sz="4000" b="1" dirty="0"/>
          </a:p>
        </p:txBody>
      </p:sp>
      <p:pic>
        <p:nvPicPr>
          <p:cNvPr id="4" name="Content Placeholder 3" descr="Screen Shot 2015-06-15 at 11.55.1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0" b="-3"/>
          <a:stretch/>
        </p:blipFill>
        <p:spPr>
          <a:xfrm>
            <a:off x="549275" y="1896981"/>
            <a:ext cx="8042276" cy="4046620"/>
          </a:xfrm>
        </p:spPr>
      </p:pic>
      <p:sp>
        <p:nvSpPr>
          <p:cNvPr id="5" name="TextBox 4"/>
          <p:cNvSpPr txBox="1"/>
          <p:nvPr/>
        </p:nvSpPr>
        <p:spPr>
          <a:xfrm>
            <a:off x="549275" y="5943601"/>
            <a:ext cx="787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3 details the four image groups from which volumes were drawn for reproducibility and accuracy testing.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53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003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AMD research needs automatic segmentation</a:t>
            </a:r>
          </a:p>
          <a:p>
            <a:pPr lvl="1"/>
            <a:r>
              <a:rPr lang="en-US" b="1" dirty="0" smtClean="0"/>
              <a:t>Discussion on AMD</a:t>
            </a:r>
          </a:p>
          <a:p>
            <a:pPr lvl="1"/>
            <a:r>
              <a:rPr lang="en-US" b="1" dirty="0" smtClean="0"/>
              <a:t>Uses of OCT imaging</a:t>
            </a:r>
          </a:p>
          <a:p>
            <a:pPr lvl="1"/>
            <a:r>
              <a:rPr lang="en-US" b="1" dirty="0" smtClean="0"/>
              <a:t>Importance of Segmentation</a:t>
            </a:r>
          </a:p>
          <a:p>
            <a:r>
              <a:rPr lang="en-US" b="1" dirty="0" smtClean="0"/>
              <a:t>Development of an algorithm suited for AMD</a:t>
            </a:r>
          </a:p>
          <a:p>
            <a:pPr lvl="1"/>
            <a:r>
              <a:rPr lang="en-US" b="1" dirty="0" smtClean="0"/>
              <a:t>Segmentation guidelines</a:t>
            </a:r>
          </a:p>
          <a:p>
            <a:pPr lvl="1"/>
            <a:r>
              <a:rPr lang="en-US" b="1" dirty="0" smtClean="0"/>
              <a:t>Algorithm programming</a:t>
            </a:r>
          </a:p>
          <a:p>
            <a:pPr lvl="1"/>
            <a:r>
              <a:rPr lang="en-US" b="1" dirty="0" smtClean="0"/>
              <a:t>Assessment of results</a:t>
            </a:r>
          </a:p>
          <a:p>
            <a:r>
              <a:rPr lang="en-US" b="1" dirty="0" smtClean="0"/>
              <a:t>Evaluation of the algorithm</a:t>
            </a:r>
          </a:p>
          <a:p>
            <a:pPr lvl="1"/>
            <a:r>
              <a:rPr lang="en-US" b="1" dirty="0" smtClean="0"/>
              <a:t>Algorithm is validated</a:t>
            </a:r>
          </a:p>
          <a:p>
            <a:pPr lvl="1"/>
            <a:r>
              <a:rPr lang="en-US" b="1" dirty="0" smtClean="0"/>
              <a:t>Errors persist</a:t>
            </a:r>
          </a:p>
          <a:p>
            <a:pPr lvl="1"/>
            <a:r>
              <a:rPr lang="en-US" b="1" dirty="0" smtClean="0"/>
              <a:t>Applications</a:t>
            </a:r>
          </a:p>
          <a:p>
            <a:r>
              <a:rPr lang="en-US" b="1" dirty="0" smtClean="0"/>
              <a:t>Summary</a:t>
            </a:r>
          </a:p>
          <a:p>
            <a:r>
              <a:rPr lang="en-US" b="1" dirty="0" smtClean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160621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70" y="107576"/>
            <a:ext cx="8538299" cy="1336956"/>
          </a:xfrm>
        </p:spPr>
        <p:txBody>
          <a:bodyPr anchor="ctr"/>
          <a:lstStyle/>
          <a:p>
            <a:r>
              <a:rPr lang="en-US" sz="3600" b="1" dirty="0" smtClean="0"/>
              <a:t>Automatic and Manual Segmentation Results Compare Favorably</a:t>
            </a:r>
            <a:endParaRPr lang="en-US" sz="3600" b="1" dirty="0"/>
          </a:p>
        </p:txBody>
      </p:sp>
      <p:pic>
        <p:nvPicPr>
          <p:cNvPr id="4" name="Content Placeholder 3" descr="Screen Shot 2015-06-15 at 11.55.28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3" t="4174" r="-1203"/>
          <a:stretch/>
        </p:blipFill>
        <p:spPr>
          <a:xfrm>
            <a:off x="549275" y="1781513"/>
            <a:ext cx="8042276" cy="4162088"/>
          </a:xfrm>
        </p:spPr>
      </p:pic>
      <p:sp>
        <p:nvSpPr>
          <p:cNvPr id="5" name="TextBox 4"/>
          <p:cNvSpPr txBox="1"/>
          <p:nvPr/>
        </p:nvSpPr>
        <p:spPr>
          <a:xfrm>
            <a:off x="317470" y="5943601"/>
            <a:ext cx="853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4 lists segmentation errors between two manual graders (column 1) as well as between a manual grader and the algorithm (column 2).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274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b="1" dirty="0" smtClean="0"/>
              <a:t>Algorithm Successfully Segments Images from All Groups</a:t>
            </a:r>
            <a:endParaRPr lang="en-US" sz="3600" b="1" dirty="0"/>
          </a:p>
        </p:txBody>
      </p:sp>
      <p:pic>
        <p:nvPicPr>
          <p:cNvPr id="4" name="Content Placeholder 3" descr="figure 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1" r="-2707"/>
          <a:stretch/>
        </p:blipFill>
        <p:spPr>
          <a:xfrm>
            <a:off x="2080270" y="1600201"/>
            <a:ext cx="4898862" cy="4343400"/>
          </a:xfrm>
        </p:spPr>
      </p:pic>
      <p:grpSp>
        <p:nvGrpSpPr>
          <p:cNvPr id="16" name="Group 15"/>
          <p:cNvGrpSpPr/>
          <p:nvPr/>
        </p:nvGrpSpPr>
        <p:grpSpPr>
          <a:xfrm>
            <a:off x="0" y="1945144"/>
            <a:ext cx="2164868" cy="3584810"/>
            <a:chOff x="5448137" y="1945144"/>
            <a:chExt cx="3224837" cy="3584810"/>
          </a:xfrm>
        </p:grpSpPr>
        <p:sp>
          <p:nvSpPr>
            <p:cNvPr id="5" name="TextBox 4"/>
            <p:cNvSpPr txBox="1"/>
            <p:nvPr/>
          </p:nvSpPr>
          <p:spPr>
            <a:xfrm>
              <a:off x="5448137" y="1945144"/>
              <a:ext cx="3224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Group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48137" y="2896579"/>
              <a:ext cx="3224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Group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8137" y="3957017"/>
              <a:ext cx="3224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Group 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8137" y="5160622"/>
              <a:ext cx="3224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Group 4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9275" y="6069226"/>
            <a:ext cx="80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 presents unsegmented B-scans from each image group and their corresponding automatically segmented results.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34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62" y="107576"/>
            <a:ext cx="8471463" cy="1336956"/>
          </a:xfrm>
        </p:spPr>
        <p:txBody>
          <a:bodyPr anchor="ctr"/>
          <a:lstStyle/>
          <a:p>
            <a:r>
              <a:rPr lang="en-US" sz="4400" b="1" dirty="0" smtClean="0"/>
              <a:t>Erroneous Segmentation of Intermediate AMD Cases</a:t>
            </a:r>
            <a:endParaRPr lang="en-US" sz="4400" b="1" dirty="0"/>
          </a:p>
        </p:txBody>
      </p:sp>
      <p:pic>
        <p:nvPicPr>
          <p:cNvPr id="4" name="Content Placeholder 3" descr="figure 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78" r="-5497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49275" y="6066291"/>
            <a:ext cx="822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6 exhibits cases in which the RPEDC was segmented improperly due to intermediately progressed drusen (A,B) and GA (C,D).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109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Segmentation Results are Reproducible</a:t>
            </a:r>
            <a:endParaRPr lang="en-US" b="1" dirty="0"/>
          </a:p>
        </p:txBody>
      </p:sp>
      <p:pic>
        <p:nvPicPr>
          <p:cNvPr id="4" name="Content Placeholder 3" descr="Screen Shot 2015-06-15 at 11.56.0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21" t="5314" r="-26821"/>
          <a:stretch/>
        </p:blipFill>
        <p:spPr>
          <a:xfrm>
            <a:off x="549275" y="1830999"/>
            <a:ext cx="8042276" cy="4112602"/>
          </a:xfrm>
        </p:spPr>
      </p:pic>
      <p:sp>
        <p:nvSpPr>
          <p:cNvPr id="5" name="TextBox 4"/>
          <p:cNvSpPr txBox="1"/>
          <p:nvPr/>
        </p:nvSpPr>
        <p:spPr>
          <a:xfrm>
            <a:off x="549275" y="5943601"/>
            <a:ext cx="80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5 compares volume calculations generated for the same patients using either a lateral or axial B-scans.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523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003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D5EDF4"/>
                </a:solidFill>
              </a:rPr>
              <a:t>AMD research needs automatic segmentation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Discussion on AMD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Uses of OCT imaging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Importance of Segmentation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Development of an algorithm suited for AMD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Segmentation guidelines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Algorithm programming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Assessment of results</a:t>
            </a:r>
          </a:p>
          <a:p>
            <a:r>
              <a:rPr lang="en-US" b="1" dirty="0" smtClean="0"/>
              <a:t>Evaluation of the algorithm</a:t>
            </a:r>
          </a:p>
          <a:p>
            <a:pPr lvl="1"/>
            <a:r>
              <a:rPr lang="en-US" b="1" dirty="0" smtClean="0"/>
              <a:t>Algorithm is validated</a:t>
            </a:r>
          </a:p>
          <a:p>
            <a:pPr lvl="1"/>
            <a:r>
              <a:rPr lang="en-US" b="1" dirty="0" smtClean="0"/>
              <a:t>Errors persist</a:t>
            </a:r>
          </a:p>
          <a:p>
            <a:pPr lvl="1"/>
            <a:r>
              <a:rPr lang="en-US" b="1" dirty="0" smtClean="0"/>
              <a:t>Applications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Summary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415778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AMD Segmentation Algorithm is Validated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84028"/>
            <a:ext cx="8042276" cy="43434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Automatic segmentation results are </a:t>
            </a:r>
            <a:r>
              <a:rPr lang="en-US" sz="2200" b="1" dirty="0" smtClean="0">
                <a:solidFill>
                  <a:srgbClr val="2C7C9F"/>
                </a:solidFill>
              </a:rPr>
              <a:t>accurate</a:t>
            </a:r>
            <a:r>
              <a:rPr lang="en-US" sz="2200" b="1" dirty="0" smtClean="0"/>
              <a:t>, comparable to those of a second human grader.</a:t>
            </a:r>
          </a:p>
          <a:p>
            <a:pPr lvl="1"/>
            <a:r>
              <a:rPr lang="en-US" b="1" dirty="0" smtClean="0"/>
              <a:t>Errors mirrored inherent intraobserver variability.</a:t>
            </a:r>
          </a:p>
          <a:p>
            <a:pPr lvl="1"/>
            <a:r>
              <a:rPr lang="en-US" b="1" dirty="0" smtClean="0"/>
              <a:t>Low quality images did not significantly reduce accuracy.</a:t>
            </a:r>
          </a:p>
          <a:p>
            <a:r>
              <a:rPr lang="en-US" sz="2200" b="1" dirty="0" smtClean="0"/>
              <a:t>Quantitative measurements produced by the algorithm are </a:t>
            </a:r>
            <a:r>
              <a:rPr lang="en-US" sz="2200" b="1" dirty="0" smtClean="0">
                <a:solidFill>
                  <a:schemeClr val="accent1"/>
                </a:solidFill>
              </a:rPr>
              <a:t>reproducible</a:t>
            </a:r>
            <a:r>
              <a:rPr lang="en-US" sz="2200" b="1" dirty="0" smtClean="0"/>
              <a:t>.</a:t>
            </a:r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71763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b="1" dirty="0" smtClean="0"/>
              <a:t>Inaccuracies in the Automatic Segmentation System Endure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Sub-retinal drusen deposits were often not included in the RPEDC.</a:t>
            </a:r>
          </a:p>
          <a:p>
            <a:r>
              <a:rPr lang="en-US" b="1" dirty="0" smtClean="0"/>
              <a:t>The algorithm is less accurate when geographic atrophy is present.</a:t>
            </a:r>
          </a:p>
          <a:p>
            <a:r>
              <a:rPr lang="en-US" b="1" dirty="0" smtClean="0"/>
              <a:t>Improving the segmentation algorithm may not be practical.</a:t>
            </a:r>
          </a:p>
          <a:p>
            <a:pPr lvl="1"/>
            <a:r>
              <a:rPr lang="en-US" b="1" dirty="0" smtClean="0"/>
              <a:t>More complex algorithms would sacrifice the efficiency that makes automation desirable.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478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Application Concerns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532936"/>
          </a:xfrm>
        </p:spPr>
        <p:txBody>
          <a:bodyPr>
            <a:normAutofit lnSpcReduction="10000"/>
          </a:bodyPr>
          <a:lstStyle/>
          <a:p>
            <a:r>
              <a:rPr lang="en-US" sz="2200" b="1" dirty="0" smtClean="0"/>
              <a:t>Automation is the far more </a:t>
            </a:r>
            <a:r>
              <a:rPr lang="en-US" sz="2200" b="1" dirty="0" smtClean="0">
                <a:solidFill>
                  <a:srgbClr val="2C7C9F"/>
                </a:solidFill>
              </a:rPr>
              <a:t>efficient</a:t>
            </a:r>
            <a:r>
              <a:rPr lang="en-US" sz="2200" b="1" dirty="0" smtClean="0"/>
              <a:t> way to segment OCT images.</a:t>
            </a:r>
          </a:p>
          <a:p>
            <a:pPr lvl="1"/>
            <a:r>
              <a:rPr lang="en-US" b="1" dirty="0" smtClean="0"/>
              <a:t>Average segmentation times was reduced from 3.5 minutes manually to 1.7 seconds automatically.</a:t>
            </a:r>
          </a:p>
          <a:p>
            <a:pPr lvl="1"/>
            <a:r>
              <a:rPr lang="en-US" b="1" dirty="0" smtClean="0"/>
              <a:t>Efficiency enables larger scale studies.</a:t>
            </a:r>
          </a:p>
          <a:p>
            <a:pPr marL="349250" lvl="1" indent="0">
              <a:buNone/>
            </a:pPr>
            <a:endParaRPr lang="en-US" b="1" dirty="0"/>
          </a:p>
          <a:p>
            <a:r>
              <a:rPr lang="en-US" sz="2200" b="1" dirty="0" smtClean="0"/>
              <a:t>This validated algorithm has inherent </a:t>
            </a:r>
            <a:r>
              <a:rPr lang="en-US" sz="2200" b="1" dirty="0" smtClean="0">
                <a:solidFill>
                  <a:srgbClr val="2C7C9F"/>
                </a:solidFill>
              </a:rPr>
              <a:t>limitations</a:t>
            </a:r>
            <a:r>
              <a:rPr lang="en-US" sz="2200" b="1" dirty="0" smtClean="0"/>
              <a:t>.</a:t>
            </a:r>
          </a:p>
          <a:p>
            <a:pPr lvl="1"/>
            <a:r>
              <a:rPr lang="en-US" b="1" dirty="0" smtClean="0"/>
              <a:t>Human review of results is needed to check for errors.</a:t>
            </a:r>
          </a:p>
          <a:p>
            <a:pPr lvl="1"/>
            <a:r>
              <a:rPr lang="en-US" b="1" dirty="0" smtClean="0"/>
              <a:t>All types of drusen are segmented, despite not all of them being conclusively linked to AMD.</a:t>
            </a:r>
          </a:p>
          <a:p>
            <a:pPr lvl="1"/>
            <a:r>
              <a:rPr lang="en-US" b="1" dirty="0" smtClean="0"/>
              <a:t>The algorithm is only validated for dry AMD.</a:t>
            </a:r>
          </a:p>
        </p:txBody>
      </p:sp>
    </p:spTree>
    <p:extLst>
      <p:ext uri="{BB962C8B-B14F-4D97-AF65-F5344CB8AC3E}">
        <p14:creationId xmlns:p14="http://schemas.microsoft.com/office/powerpoint/2010/main" val="402178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003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D5EDF4"/>
                </a:solidFill>
              </a:rPr>
              <a:t>AMD research needs automatic segmentation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Discussion on AMD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Uses of OCT imaging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Importance of Segmentation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Development of an algorithm suited for AMD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Segmentation guidelines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Algorithm programming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Assessment of results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Evaluation of the algorithm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Algorithm is validated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Errors persist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Applications</a:t>
            </a:r>
          </a:p>
          <a:p>
            <a:r>
              <a:rPr lang="en-US" b="1" dirty="0" smtClean="0"/>
              <a:t>Summary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415778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Introduction</a:t>
            </a:r>
            <a:r>
              <a:rPr lang="en-US" b="1" dirty="0" smtClean="0"/>
              <a:t>: AMD researchers would benefit from a segmentation algorithm for OCT images.</a:t>
            </a:r>
          </a:p>
          <a:p>
            <a:r>
              <a:rPr lang="en-US" b="1" dirty="0" smtClean="0">
                <a:solidFill>
                  <a:srgbClr val="2C7C9F"/>
                </a:solidFill>
              </a:rPr>
              <a:t>Methods/Results</a:t>
            </a:r>
            <a:r>
              <a:rPr lang="en-US" b="1" dirty="0" smtClean="0"/>
              <a:t>: Existing algorithms were modified to successfully process AMD pathology.</a:t>
            </a:r>
          </a:p>
          <a:p>
            <a:r>
              <a:rPr lang="en-US" b="1" dirty="0" smtClean="0">
                <a:solidFill>
                  <a:srgbClr val="2C7C9F"/>
                </a:solidFill>
              </a:rPr>
              <a:t>Discussion</a:t>
            </a:r>
            <a:r>
              <a:rPr lang="en-US" b="1" dirty="0" smtClean="0"/>
              <a:t>: The new segmentation algorithm is validated but retains shortcomings.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461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003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AMD research needs automatic segmentation</a:t>
            </a:r>
          </a:p>
          <a:p>
            <a:pPr lvl="1"/>
            <a:r>
              <a:rPr lang="en-US" b="1" dirty="0" smtClean="0"/>
              <a:t>Discussion on AMD</a:t>
            </a:r>
          </a:p>
          <a:p>
            <a:pPr lvl="1"/>
            <a:r>
              <a:rPr lang="en-US" b="1" dirty="0" smtClean="0"/>
              <a:t>Uses of OCT imaging</a:t>
            </a:r>
          </a:p>
          <a:p>
            <a:pPr lvl="1"/>
            <a:r>
              <a:rPr lang="en-US" b="1" dirty="0" smtClean="0"/>
              <a:t>Importance of Segmentation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Development of an algorithm suited for AMD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Segmentation guidelines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Algorithm programming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Assessment of results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Evaluation of the algorithm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Algorithm is validated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Errors persist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Applications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Summary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425657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003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D5EDF4"/>
                </a:solidFill>
              </a:rPr>
              <a:t>AMD research needs automatic segmentation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Discussion on AMD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Uses of OCT imaging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Importance of Segmentation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Development of an algorithm suited for AMD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Segmentation guidelines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Algorithm programming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Assessment of results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Evaluation of the algorithm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Algorithm is validated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Errors persist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Applications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Summary</a:t>
            </a:r>
          </a:p>
          <a:p>
            <a:r>
              <a:rPr lang="en-US" b="1" dirty="0" smtClean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415778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Implications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introduction of automatic segmentation to AMD research opens up new possibilities.</a:t>
            </a:r>
          </a:p>
          <a:p>
            <a:pPr lvl="1"/>
            <a:r>
              <a:rPr lang="en-US" b="1" dirty="0" smtClean="0">
                <a:solidFill>
                  <a:srgbClr val="2C7C9F"/>
                </a:solidFill>
              </a:rPr>
              <a:t>Larger scale</a:t>
            </a:r>
            <a:r>
              <a:rPr lang="en-US" b="1" dirty="0" smtClean="0"/>
              <a:t> analyses are possible due to increased segmentation efficiency.</a:t>
            </a:r>
          </a:p>
          <a:p>
            <a:pPr lvl="1"/>
            <a:r>
              <a:rPr lang="en-US" b="1" dirty="0" smtClean="0">
                <a:solidFill>
                  <a:srgbClr val="2C7C9F"/>
                </a:solidFill>
              </a:rPr>
              <a:t>Longitudinal studies</a:t>
            </a:r>
            <a:r>
              <a:rPr lang="en-US" b="1" dirty="0"/>
              <a:t> </a:t>
            </a:r>
            <a:r>
              <a:rPr lang="en-US" b="1" dirty="0" smtClean="0"/>
              <a:t>of AMD progression are more feasible with RPEDC volume measurements.</a:t>
            </a:r>
          </a:p>
          <a:p>
            <a:pPr marL="349250" lvl="1" indent="0">
              <a:buNone/>
            </a:pPr>
            <a:endParaRPr lang="en-US" b="1" dirty="0" smtClean="0"/>
          </a:p>
          <a:p>
            <a:pPr marL="349250" lvl="1" indent="0">
              <a:buNone/>
            </a:pP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b="1" dirty="0" smtClean="0"/>
              <a:t>Drusen volume measurements present a </a:t>
            </a:r>
            <a:r>
              <a:rPr lang="en-US" b="1" dirty="0" smtClean="0">
                <a:solidFill>
                  <a:schemeClr val="accent1"/>
                </a:solidFill>
              </a:rPr>
              <a:t>new parameter</a:t>
            </a:r>
            <a:r>
              <a:rPr lang="en-US" b="1" dirty="0" smtClean="0"/>
              <a:t> for larger scale and/or longitudinal AMD progression studies.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631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Khadjavi</a:t>
            </a:r>
            <a:endParaRPr lang="en-US" dirty="0" smtClean="0"/>
          </a:p>
          <a:p>
            <a:r>
              <a:rPr lang="en-US" dirty="0" smtClean="0"/>
              <a:t>Dr. George </a:t>
            </a:r>
            <a:r>
              <a:rPr lang="en-US" dirty="0" err="1" smtClean="0"/>
              <a:t>McMickle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Dahlquist</a:t>
            </a:r>
            <a:endParaRPr lang="en-US" dirty="0" smtClean="0"/>
          </a:p>
          <a:p>
            <a:r>
              <a:rPr lang="en-US" dirty="0" smtClean="0"/>
              <a:t>Dr. Fitzpatrick</a:t>
            </a:r>
          </a:p>
          <a:p>
            <a:r>
              <a:rPr lang="en-US" dirty="0" err="1" smtClean="0"/>
              <a:t>Dondi</a:t>
            </a:r>
            <a:endParaRPr lang="en-US" dirty="0" smtClean="0"/>
          </a:p>
          <a:p>
            <a:r>
              <a:rPr lang="en-US" dirty="0" err="1" smtClean="0"/>
              <a:t>Dahlquist</a:t>
            </a:r>
            <a:r>
              <a:rPr lang="en-US" dirty="0" smtClean="0"/>
              <a:t> Lab student researchers</a:t>
            </a:r>
          </a:p>
          <a:p>
            <a:pPr lvl="1"/>
            <a:r>
              <a:rPr lang="en-US" sz="2400" dirty="0" smtClean="0"/>
              <a:t>Thanks for listening!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49" y="1444532"/>
            <a:ext cx="2717056" cy="26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3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Chiu, S. J., </a:t>
            </a:r>
            <a:r>
              <a:rPr lang="en-US" sz="1800" dirty="0" err="1"/>
              <a:t>Izatt</a:t>
            </a:r>
            <a:r>
              <a:rPr lang="en-US" sz="1800" dirty="0"/>
              <a:t>, J. A., O’Connell, R. V., Winter, K. P., </a:t>
            </a:r>
            <a:r>
              <a:rPr lang="en-US" sz="1800" dirty="0" err="1"/>
              <a:t>Toth</a:t>
            </a:r>
            <a:r>
              <a:rPr lang="en-US" sz="1800" dirty="0"/>
              <a:t>, C. A., &amp; </a:t>
            </a:r>
            <a:r>
              <a:rPr lang="en-US" sz="1800" dirty="0" err="1"/>
              <a:t>Farsiu</a:t>
            </a:r>
            <a:r>
              <a:rPr lang="en-US" sz="1800" dirty="0"/>
              <a:t>, S. (2012). Validated Automatic Segmentation of AMD Pathology Including Drusen and Geographic Atrophy in SD-OCT Images. </a:t>
            </a:r>
            <a:r>
              <a:rPr lang="en-US" sz="1800" i="1" dirty="0"/>
              <a:t>Invest Ophthalmol Vis Sci</a:t>
            </a:r>
            <a:r>
              <a:rPr lang="en-US" sz="1800" dirty="0"/>
              <a:t>, </a:t>
            </a:r>
            <a:r>
              <a:rPr lang="en-US" sz="1800" i="1" dirty="0"/>
              <a:t>53</a:t>
            </a:r>
            <a:r>
              <a:rPr lang="en-US" sz="1800" dirty="0"/>
              <a:t>(1), 53-61.</a:t>
            </a:r>
          </a:p>
          <a:p>
            <a:pPr marL="0" indent="0">
              <a:buNone/>
            </a:pPr>
            <a:r>
              <a:rPr lang="en-US" sz="1800" dirty="0" smtClean="0"/>
              <a:t>Chiu</a:t>
            </a:r>
            <a:r>
              <a:rPr lang="en-US" sz="1800" dirty="0"/>
              <a:t>, S. J., Li, X. T., Nicholas, P., </a:t>
            </a:r>
            <a:r>
              <a:rPr lang="en-US" sz="1800" dirty="0" err="1"/>
              <a:t>Toth</a:t>
            </a:r>
            <a:r>
              <a:rPr lang="en-US" sz="1800" dirty="0"/>
              <a:t>, C. A., </a:t>
            </a:r>
            <a:r>
              <a:rPr lang="en-US" sz="1800" dirty="0" err="1"/>
              <a:t>Izatt</a:t>
            </a:r>
            <a:r>
              <a:rPr lang="en-US" sz="1800" dirty="0"/>
              <a:t>, J. A., &amp; </a:t>
            </a:r>
            <a:r>
              <a:rPr lang="en-US" sz="1800" dirty="0" err="1"/>
              <a:t>Farsiu</a:t>
            </a:r>
            <a:r>
              <a:rPr lang="en-US" sz="1800" dirty="0"/>
              <a:t>, S. (2010). Automatic segmentation of seven retinal layers in SDOCT images congruent with expert manual segmentation. </a:t>
            </a:r>
            <a:r>
              <a:rPr lang="en-US" sz="1800" i="1" dirty="0"/>
              <a:t>Optics express</a:t>
            </a:r>
            <a:r>
              <a:rPr lang="en-US" sz="1800" dirty="0"/>
              <a:t>, </a:t>
            </a:r>
            <a:r>
              <a:rPr lang="en-US" sz="1800" i="1" dirty="0"/>
              <a:t>18</a:t>
            </a:r>
            <a:r>
              <a:rPr lang="en-US" sz="1800" dirty="0"/>
              <a:t>(18), 19413-19428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err="1" smtClean="0"/>
              <a:t>Drakulich</a:t>
            </a:r>
            <a:r>
              <a:rPr lang="en-US" sz="1800" dirty="0" smtClean="0"/>
              <a:t>, D (2012). </a:t>
            </a:r>
            <a:r>
              <a:rPr lang="en-US" sz="1800" i="1" dirty="0" smtClean="0"/>
              <a:t>OCT- What We Can See.</a:t>
            </a:r>
          </a:p>
          <a:p>
            <a:pPr marL="0" indent="0">
              <a:buNone/>
            </a:pPr>
            <a:r>
              <a:rPr lang="en-US" sz="1800" dirty="0" err="1"/>
              <a:t>ter</a:t>
            </a:r>
            <a:r>
              <a:rPr lang="en-US" sz="1800" dirty="0"/>
              <a:t> </a:t>
            </a:r>
            <a:r>
              <a:rPr lang="en-US" sz="1800" dirty="0" err="1"/>
              <a:t>Haar</a:t>
            </a:r>
            <a:r>
              <a:rPr lang="en-US" sz="1800" dirty="0"/>
              <a:t>, F. (2005). </a:t>
            </a:r>
            <a:r>
              <a:rPr lang="en-US" sz="1800" i="1" dirty="0"/>
              <a:t>Automatic localization of the optic disc in digital </a:t>
            </a:r>
            <a:r>
              <a:rPr lang="en-US" sz="1800" i="1" dirty="0" err="1"/>
              <a:t>colour</a:t>
            </a:r>
            <a:r>
              <a:rPr lang="en-US" sz="1800" i="1" dirty="0"/>
              <a:t> images of the human retina</a:t>
            </a:r>
            <a:r>
              <a:rPr lang="en-US" sz="1800" dirty="0"/>
              <a:t>. 1-81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209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b="1" dirty="0" smtClean="0"/>
              <a:t>Why Age-related Macular Degeneration Research?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Age-related macular degeneration (AMD) is the leading cause of irreversible blindness in Americans over the age of 60.</a:t>
            </a:r>
          </a:p>
          <a:p>
            <a:r>
              <a:rPr lang="en-US" sz="2000" b="1" dirty="0" smtClean="0"/>
              <a:t>The pathogenesis of AMD is poorly understood.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solidFill>
                  <a:schemeClr val="accent1"/>
                </a:solidFill>
              </a:rPr>
              <a:t>Nonneovascular </a:t>
            </a:r>
            <a:r>
              <a:rPr lang="en-US" sz="2000" b="1" dirty="0" smtClean="0"/>
              <a:t>(dry) AMD is characterized by </a:t>
            </a:r>
            <a:r>
              <a:rPr lang="en-US" sz="2000" b="1" dirty="0" smtClean="0">
                <a:solidFill>
                  <a:schemeClr val="accent1"/>
                </a:solidFill>
              </a:rPr>
              <a:t>drusen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2C7C9F"/>
                </a:solidFill>
              </a:rPr>
              <a:t>geographic atrophy (GA)</a:t>
            </a:r>
            <a:r>
              <a:rPr lang="en-US" sz="2000" b="1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Neovascular (wet) AMD exhibits choroidal neovascularization and pigment epithelial detachment.</a:t>
            </a:r>
          </a:p>
          <a:p>
            <a:r>
              <a:rPr lang="en-US" sz="2000" b="1" dirty="0" smtClean="0"/>
              <a:t>All forms of vision loss due to Nonneovascular AMD are presently irreversible.</a:t>
            </a:r>
            <a:endParaRPr lang="en-US" sz="2000" b="1" dirty="0"/>
          </a:p>
          <a:p>
            <a:pPr marL="349250" lvl="1" indent="0">
              <a:buNone/>
            </a:pPr>
            <a:r>
              <a:rPr lang="en-US" sz="20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1378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AMD Pathology Manifests in the Retina</a:t>
            </a:r>
            <a:endParaRPr lang="en-US" b="1" dirty="0"/>
          </a:p>
        </p:txBody>
      </p:sp>
      <p:pic>
        <p:nvPicPr>
          <p:cNvPr id="4" name="Content Placeholder 3" descr="eye anatomy 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" b="282"/>
          <a:stretch/>
        </p:blipFill>
        <p:spPr>
          <a:xfrm>
            <a:off x="549275" y="2127918"/>
            <a:ext cx="8042275" cy="3381576"/>
          </a:xfrm>
          <a:ln w="5715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86494" y="6611779"/>
            <a:ext cx="6432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Frank </a:t>
            </a:r>
            <a:r>
              <a:rPr lang="en-US" sz="1000" dirty="0" err="1" smtClean="0"/>
              <a:t>ter</a:t>
            </a:r>
            <a:r>
              <a:rPr lang="en-US" sz="1000" dirty="0" smtClean="0"/>
              <a:t> </a:t>
            </a:r>
            <a:r>
              <a:rPr lang="en-US" sz="1000" dirty="0" err="1" smtClean="0"/>
              <a:t>Haar</a:t>
            </a:r>
            <a:r>
              <a:rPr lang="en-US" sz="1000" dirty="0" smtClean="0"/>
              <a:t>. </a:t>
            </a:r>
            <a:r>
              <a:rPr lang="en-US" sz="1000" i="1" dirty="0"/>
              <a:t>Automatic localization of the optic disc in digital </a:t>
            </a:r>
            <a:r>
              <a:rPr lang="en-US" sz="1000" i="1" dirty="0" err="1"/>
              <a:t>colour</a:t>
            </a:r>
            <a:r>
              <a:rPr lang="en-US" sz="1000" i="1" dirty="0"/>
              <a:t> images of the human </a:t>
            </a:r>
            <a:r>
              <a:rPr lang="en-US" sz="1000" i="1" dirty="0" smtClean="0"/>
              <a:t>retina. </a:t>
            </a:r>
            <a:r>
              <a:rPr lang="en-US" sz="1000" dirty="0" smtClean="0"/>
              <a:t>2005.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49275" y="5690944"/>
            <a:ext cx="817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macula, located roughly in the center of the retina, is the site of degeneration in AMD.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771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b="1" dirty="0" smtClean="0"/>
              <a:t>Optical Coherence Tomography Visualizes the Retina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Optical Coherence Tomography (OCT) is used to generate cross-sectional images of the retina, called B-scans.</a:t>
            </a:r>
          </a:p>
          <a:p>
            <a:pPr lvl="1"/>
            <a:r>
              <a:rPr lang="en-US" sz="2400" b="1" dirty="0" smtClean="0"/>
              <a:t>This technology is non-invasive and can be used in vivo.</a:t>
            </a:r>
          </a:p>
          <a:p>
            <a:pPr lvl="1"/>
            <a:r>
              <a:rPr lang="en-US" sz="2400" b="1" dirty="0" smtClean="0"/>
              <a:t>The advent of spectral domain (SD) instruments greatly reduced exam time and increased image resolution.</a:t>
            </a:r>
          </a:p>
          <a:p>
            <a:pPr marL="349250" lvl="1" indent="0">
              <a:buNone/>
            </a:pPr>
            <a:endParaRPr lang="en-US" sz="2400" b="1" dirty="0" smtClean="0"/>
          </a:p>
          <a:p>
            <a:r>
              <a:rPr lang="en-US" b="1" dirty="0" smtClean="0"/>
              <a:t>SD-OCT instruments recently became commercially available.</a:t>
            </a:r>
          </a:p>
          <a:p>
            <a:pPr lvl="1"/>
            <a:r>
              <a:rPr lang="en-US" sz="2400" b="1" dirty="0" smtClean="0"/>
              <a:t>This has generated a boom in retinal data.</a:t>
            </a:r>
          </a:p>
          <a:p>
            <a:pPr marL="349250" lvl="1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4630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OCT Images Detail Microscopic Retinal Layers</a:t>
            </a:r>
            <a:endParaRPr lang="en-US" b="1" dirty="0"/>
          </a:p>
        </p:txBody>
      </p:sp>
      <p:pic>
        <p:nvPicPr>
          <p:cNvPr id="4" name="Content Placeholder 3" descr="retina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73" b="-12173"/>
          <a:stretch>
            <a:fillRect/>
          </a:stretch>
        </p:blipFill>
        <p:spPr>
          <a:xfrm>
            <a:off x="261407" y="1579998"/>
            <a:ext cx="8612699" cy="4651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4643" y="6580742"/>
            <a:ext cx="6432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Desinee</a:t>
            </a:r>
            <a:r>
              <a:rPr lang="en-US" sz="1000" dirty="0" smtClean="0"/>
              <a:t> </a:t>
            </a:r>
            <a:r>
              <a:rPr lang="en-US" sz="1000" dirty="0" err="1" smtClean="0"/>
              <a:t>Drakulich</a:t>
            </a:r>
            <a:r>
              <a:rPr lang="en-US" sz="1000" i="1" dirty="0" smtClean="0"/>
              <a:t>. OCT- What We Can See. </a:t>
            </a:r>
            <a:r>
              <a:rPr lang="en-US" sz="1000" dirty="0" smtClean="0"/>
              <a:t>2012.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587067" y="432519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1551" y="429292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583" y="209578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407" y="5934411"/>
            <a:ext cx="861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retinal layers can be distinguished in this high-resolution OCT image of a healthy individual. Note the NFL-OPL and IS-RPE regions for later.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03209" y="288663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b="1" dirty="0" smtClean="0"/>
              <a:t>Drusen Form Complexes with the RPE</a:t>
            </a:r>
            <a:endParaRPr lang="en-US" sz="4400" b="1" dirty="0"/>
          </a:p>
        </p:txBody>
      </p:sp>
      <p:pic>
        <p:nvPicPr>
          <p:cNvPr id="4" name="Content Placeholder 3" descr="drusen imag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9" r="-24199"/>
          <a:stretch>
            <a:fillRect/>
          </a:stretch>
        </p:blipFill>
        <p:spPr>
          <a:xfrm>
            <a:off x="533816" y="1444532"/>
            <a:ext cx="8057735" cy="4351749"/>
          </a:xfrm>
        </p:spPr>
      </p:pic>
      <p:sp>
        <p:nvSpPr>
          <p:cNvPr id="5" name="TextBox 4"/>
          <p:cNvSpPr txBox="1"/>
          <p:nvPr/>
        </p:nvSpPr>
        <p:spPr>
          <a:xfrm>
            <a:off x="1108127" y="5842434"/>
            <a:ext cx="710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Drusen present as undulations in RPE, which together are termed the </a:t>
            </a:r>
            <a:r>
              <a:rPr lang="en-US" sz="2000" b="1" dirty="0" err="1" smtClean="0"/>
              <a:t>RPE+drusen</a:t>
            </a:r>
            <a:r>
              <a:rPr lang="en-US" sz="2000" b="1" dirty="0" smtClean="0"/>
              <a:t> complex (RPEDC).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61606" y="6563425"/>
            <a:ext cx="6432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Alfredo Garcia-</a:t>
            </a:r>
            <a:r>
              <a:rPr lang="en-US" sz="1000" dirty="0" err="1" smtClean="0"/>
              <a:t>Layana</a:t>
            </a:r>
            <a:r>
              <a:rPr lang="en-US" sz="1000" dirty="0" smtClean="0"/>
              <a:t> et al. </a:t>
            </a:r>
            <a:r>
              <a:rPr lang="en-US" sz="1000" i="1" dirty="0" smtClean="0"/>
              <a:t>AMD Book. </a:t>
            </a:r>
            <a:r>
              <a:rPr lang="en-US" sz="1000" dirty="0" smtClean="0"/>
              <a:t>2011.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130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ographic atrophy imag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76" r="-23876"/>
          <a:stretch>
            <a:fillRect/>
          </a:stretch>
        </p:blipFill>
        <p:spPr>
          <a:xfrm>
            <a:off x="549275" y="1481082"/>
            <a:ext cx="8099781" cy="4374457"/>
          </a:xfrm>
        </p:spPr>
      </p:pic>
      <p:sp>
        <p:nvSpPr>
          <p:cNvPr id="6" name="TextBox 5"/>
          <p:cNvSpPr txBox="1"/>
          <p:nvPr/>
        </p:nvSpPr>
        <p:spPr>
          <a:xfrm>
            <a:off x="1108127" y="5855539"/>
            <a:ext cx="710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Geographic atrophy is characterized by RPE thinning and greater beam penetration into the choroid.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61606" y="6563425"/>
            <a:ext cx="6432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Alfredo Garcia-</a:t>
            </a:r>
            <a:r>
              <a:rPr lang="en-US" sz="1000" dirty="0" err="1" smtClean="0"/>
              <a:t>Layana</a:t>
            </a:r>
            <a:r>
              <a:rPr lang="en-US" sz="1000" dirty="0" smtClean="0"/>
              <a:t> et al. </a:t>
            </a:r>
            <a:r>
              <a:rPr lang="en-US" sz="1000" i="1" dirty="0" smtClean="0"/>
              <a:t>AMD Book. </a:t>
            </a:r>
            <a:r>
              <a:rPr lang="en-US" sz="1000" dirty="0" smtClean="0"/>
              <a:t>2011.</a:t>
            </a:r>
            <a:endParaRPr lang="en-US" sz="1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9275" y="14412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Geographic Atrophy Degrades the RPE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659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2418</TotalTime>
  <Words>1609</Words>
  <Application>Microsoft Macintosh PowerPoint</Application>
  <PresentationFormat>On-screen Show (4:3)</PresentationFormat>
  <Paragraphs>208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Breeze</vt:lpstr>
      <vt:lpstr>Validated Automatic Segmentation of AMD Pathology Including Drusen and Geographic Atrophy in SD-OCT Images</vt:lpstr>
      <vt:lpstr>Outline</vt:lpstr>
      <vt:lpstr>Outline</vt:lpstr>
      <vt:lpstr>Why Age-related Macular Degeneration Research?</vt:lpstr>
      <vt:lpstr>AMD Pathology Manifests in the Retina</vt:lpstr>
      <vt:lpstr>Optical Coherence Tomography Visualizes the Retina</vt:lpstr>
      <vt:lpstr>OCT Images Detail Microscopic Retinal Layers</vt:lpstr>
      <vt:lpstr>Drusen Form Complexes with the RPE</vt:lpstr>
      <vt:lpstr>PowerPoint Presentation</vt:lpstr>
      <vt:lpstr>Algorithms Exist to Segment Retinal Layers in OCT Images</vt:lpstr>
      <vt:lpstr>Segmentation Algorithms for Use in AMD Studies Are Needed</vt:lpstr>
      <vt:lpstr>Outline</vt:lpstr>
      <vt:lpstr>Novel Guidelines Proposed for Retinal Segmentation in AMD Cases</vt:lpstr>
      <vt:lpstr>All Drusen Classify as RPEDC</vt:lpstr>
      <vt:lpstr>GA Artifacts Excluded from the RPEDC</vt:lpstr>
      <vt:lpstr>Eight Step Algorithm Used for Segmentation</vt:lpstr>
      <vt:lpstr>Resolutions of OCT Test Data Vary by Site</vt:lpstr>
      <vt:lpstr>B-scans Graded by Volume Quality</vt:lpstr>
      <vt:lpstr>Five Patients from Each Group Selected for Validation Study</vt:lpstr>
      <vt:lpstr>Automatic and Manual Segmentation Results Compare Favorably</vt:lpstr>
      <vt:lpstr>Algorithm Successfully Segments Images from All Groups</vt:lpstr>
      <vt:lpstr>Erroneous Segmentation of Intermediate AMD Cases</vt:lpstr>
      <vt:lpstr>Segmentation Results are Reproducible</vt:lpstr>
      <vt:lpstr>Outline</vt:lpstr>
      <vt:lpstr>AMD Segmentation Algorithm is Validated</vt:lpstr>
      <vt:lpstr>Inaccuracies in the Automatic Segmentation System Endure </vt:lpstr>
      <vt:lpstr>Application Concerns</vt:lpstr>
      <vt:lpstr>Outline</vt:lpstr>
      <vt:lpstr>Summary</vt:lpstr>
      <vt:lpstr>Outline</vt:lpstr>
      <vt:lpstr>Implications</vt:lpstr>
      <vt:lpstr>Acknowledgments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Validated Automatic Segmentation of AMD Pathology Including Drusen and Geographic Atrophy in SD-OCT Images</dc:title>
  <dc:creator>Brandon Klein</dc:creator>
  <cp:lastModifiedBy>Brandon Klein</cp:lastModifiedBy>
  <cp:revision>51</cp:revision>
  <dcterms:created xsi:type="dcterms:W3CDTF">2015-06-16T02:53:29Z</dcterms:created>
  <dcterms:modified xsi:type="dcterms:W3CDTF">2015-06-17T19:11:37Z</dcterms:modified>
</cp:coreProperties>
</file>