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08" r:id="rId3"/>
    <p:sldId id="330" r:id="rId4"/>
    <p:sldId id="309" r:id="rId5"/>
    <p:sldId id="269" r:id="rId6"/>
    <p:sldId id="270" r:id="rId7"/>
    <p:sldId id="271" r:id="rId8"/>
    <p:sldId id="310" r:id="rId9"/>
    <p:sldId id="311" r:id="rId10"/>
    <p:sldId id="292" r:id="rId11"/>
    <p:sldId id="329" r:id="rId12"/>
    <p:sldId id="331" r:id="rId13"/>
    <p:sldId id="288" r:id="rId14"/>
    <p:sldId id="283" r:id="rId15"/>
    <p:sldId id="286" r:id="rId16"/>
    <p:sldId id="289" r:id="rId17"/>
    <p:sldId id="313" r:id="rId18"/>
    <p:sldId id="267" r:id="rId19"/>
    <p:sldId id="273" r:id="rId20"/>
    <p:sldId id="291" r:id="rId21"/>
    <p:sldId id="316" r:id="rId22"/>
    <p:sldId id="314" r:id="rId23"/>
    <p:sldId id="298" r:id="rId24"/>
    <p:sldId id="321" r:id="rId25"/>
    <p:sldId id="325" r:id="rId26"/>
    <p:sldId id="300" r:id="rId27"/>
    <p:sldId id="303" r:id="rId28"/>
    <p:sldId id="317" r:id="rId29"/>
    <p:sldId id="306" r:id="rId30"/>
    <p:sldId id="307" r:id="rId31"/>
    <p:sldId id="319" r:id="rId32"/>
    <p:sldId id="324" r:id="rId33"/>
    <p:sldId id="326" r:id="rId34"/>
    <p:sldId id="320" r:id="rId35"/>
    <p:sldId id="322" r:id="rId36"/>
    <p:sldId id="301" r:id="rId37"/>
    <p:sldId id="302" r:id="rId38"/>
    <p:sldId id="299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89" autoAdjust="0"/>
    <p:restoredTop sz="94660"/>
  </p:normalViewPr>
  <p:slideViewPr>
    <p:cSldViewPr>
      <p:cViewPr varScale="1">
        <p:scale>
          <a:sx n="42" d="100"/>
          <a:sy n="42" d="100"/>
        </p:scale>
        <p:origin x="-6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17A2E5F-5F9F-4AAF-9CE3-783460537DA2}" type="datetimeFigureOut">
              <a:rPr lang="en-US"/>
              <a:pPr>
                <a:defRPr/>
              </a:pPr>
              <a:t>8/1/2009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531FCC5-086E-4EBC-A1D1-9131FED94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FC300B-6662-49A9-87CC-0950D05CFC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C97E6-8B1E-4A18-8B77-5D73A5A4495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C97E6-8B1E-4A18-8B77-5D73A5A4495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C97E6-8B1E-4A18-8B77-5D73A5A4495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95670-68DA-49AB-A502-5D231BAE78A0}" type="datetimeFigureOut">
              <a:rPr lang="en-US"/>
              <a:pPr>
                <a:defRPr/>
              </a:pPr>
              <a:t>8/1/2009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74239-A3E4-492D-BFE7-2AA6934F8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FFE8D-6AAF-4D61-89E0-0D3D63FA3523}" type="datetimeFigureOut">
              <a:rPr lang="en-US"/>
              <a:pPr>
                <a:defRPr/>
              </a:pPr>
              <a:t>8/1/2009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D33F4-6A1C-48BE-8BBE-9C80B46D2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65A7C-24D6-451B-BCAF-2B21ECC825C2}" type="datetimeFigureOut">
              <a:rPr lang="en-US"/>
              <a:pPr>
                <a:defRPr/>
              </a:pPr>
              <a:t>8/1/2009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CB831-E877-43D4-BD4B-7DE152375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5704D-7991-45ED-AA1F-013B948C1BCF}" type="datetimeFigureOut">
              <a:rPr lang="en-US"/>
              <a:pPr>
                <a:defRPr/>
              </a:pPr>
              <a:t>8/1/2009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C3699-3934-4359-867D-79D908BBD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DBDC4-0E48-4F1A-8A16-058AB6113C8E}" type="datetimeFigureOut">
              <a:rPr lang="en-US"/>
              <a:pPr>
                <a:defRPr/>
              </a:pPr>
              <a:t>8/1/2009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3D3B1-677C-456F-A6EA-2F65C983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F80A5-A2EE-4E60-9242-7471699EA5DF}" type="datetimeFigureOut">
              <a:rPr lang="en-US"/>
              <a:pPr>
                <a:defRPr/>
              </a:pPr>
              <a:t>8/1/2009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4FE95-DDB4-4AF4-9188-CB631E284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5CD0-BE4F-4D1A-B876-79D600588BF4}" type="datetimeFigureOut">
              <a:rPr lang="en-US"/>
              <a:pPr>
                <a:defRPr/>
              </a:pPr>
              <a:t>8/1/2009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A6FB1-5EC2-482A-BBE6-AF7A2C77A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0B89D-7D19-4C50-83EA-27DD40A5583B}" type="datetimeFigureOut">
              <a:rPr lang="en-US"/>
              <a:pPr>
                <a:defRPr/>
              </a:pPr>
              <a:t>8/1/2009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7E6F1-B34E-4395-9115-AAAB6910F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D85BA-50F7-4C98-8DED-C35F53681DEB}" type="datetimeFigureOut">
              <a:rPr lang="en-US"/>
              <a:pPr>
                <a:defRPr/>
              </a:pPr>
              <a:t>8/1/2009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D752F-30A1-44AB-8384-4A57B7535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7A633-CB12-4401-B171-BF7EA657D1A4}" type="datetimeFigureOut">
              <a:rPr lang="en-US"/>
              <a:pPr>
                <a:defRPr/>
              </a:pPr>
              <a:t>8/1/2009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A5761-CF22-4BA8-8761-76240EEC3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26C19-D3FD-4205-A0A4-C5C1848C72F4}" type="datetimeFigureOut">
              <a:rPr lang="en-US"/>
              <a:pPr>
                <a:defRPr/>
              </a:pPr>
              <a:t>8/1/2009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00E96-1D2A-4208-B30E-C8EEEA259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E631D1-DA2A-4FB5-A268-2A13294F82D5}" type="datetimeFigureOut">
              <a:rPr lang="en-US"/>
              <a:pPr>
                <a:defRPr/>
              </a:pPr>
              <a:t>8/1/2009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4F9AD9-53F1-43E1-ADC5-9104A5C3D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3058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Modeling </a:t>
            </a:r>
            <a:r>
              <a:rPr lang="en-US" sz="3600" dirty="0" err="1" smtClean="0"/>
              <a:t>Metacommunities</a:t>
            </a:r>
            <a:r>
              <a:rPr lang="en-US" sz="3600" dirty="0" smtClean="0"/>
              <a:t>:</a:t>
            </a:r>
            <a:br>
              <a:rPr lang="en-US" sz="3600" dirty="0" smtClean="0"/>
            </a:br>
            <a:r>
              <a:rPr lang="en-US" sz="3600" dirty="0" smtClean="0"/>
              <a:t> A comparison of </a:t>
            </a:r>
            <a:r>
              <a:rPr lang="en-US" sz="3600" dirty="0" smtClean="0"/>
              <a:t>Markov matrix models and </a:t>
            </a:r>
            <a:r>
              <a:rPr lang="en-US" sz="3600" dirty="0" smtClean="0"/>
              <a:t>agent-based </a:t>
            </a:r>
            <a:r>
              <a:rPr lang="en-US" sz="3600" dirty="0" smtClean="0"/>
              <a:t>models </a:t>
            </a:r>
            <a:r>
              <a:rPr lang="en-US" sz="3600" dirty="0" smtClean="0"/>
              <a:t>with empirical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895600"/>
            <a:ext cx="6400800" cy="12192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Edmund M. Hart and Nicholas J.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Gotelli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 of Biology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University of Vermont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4953000"/>
          <a:ext cx="1457960" cy="149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202474"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F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S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R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F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R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R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800" baseline="0" dirty="0" smtClean="0"/>
                        <a:t>Ѳ</a:t>
                      </a:r>
                      <a:endParaRPr lang="en-US" sz="800" baseline="0" dirty="0" smtClean="0"/>
                    </a:p>
                  </a:txBody>
                  <a:tcPr/>
                </a:tc>
              </a:tr>
              <a:tr h="202474"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S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F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F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F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S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800" baseline="0" dirty="0" smtClean="0"/>
                        <a:t>Ѳ</a:t>
                      </a:r>
                      <a:endParaRPr lang="en-US" sz="8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S</a:t>
                      </a:r>
                      <a:endParaRPr lang="en-US" sz="800" baseline="0" dirty="0"/>
                    </a:p>
                  </a:txBody>
                  <a:tcPr/>
                </a:tc>
              </a:tr>
              <a:tr h="202474"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F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R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Cyrl-AZ" sz="800" baseline="0" dirty="0" smtClean="0"/>
                        <a:t>Ѳ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R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R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R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R</a:t>
                      </a:r>
                      <a:endParaRPr lang="en-US" sz="800" baseline="0" dirty="0"/>
                    </a:p>
                  </a:txBody>
                  <a:tcPr/>
                </a:tc>
              </a:tr>
              <a:tr h="202474"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S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D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D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D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S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F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S</a:t>
                      </a:r>
                      <a:endParaRPr lang="en-US" sz="800" baseline="0" dirty="0"/>
                    </a:p>
                  </a:txBody>
                  <a:tcPr/>
                </a:tc>
              </a:tr>
              <a:tr h="202474"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R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D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D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F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D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S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S</a:t>
                      </a:r>
                      <a:endParaRPr lang="en-US" sz="800" baseline="0" dirty="0"/>
                    </a:p>
                  </a:txBody>
                  <a:tcPr/>
                </a:tc>
              </a:tr>
              <a:tr h="202474">
                <a:tc>
                  <a:txBody>
                    <a:bodyPr/>
                    <a:lstStyle/>
                    <a:p>
                      <a:r>
                        <a:rPr lang="az-Cyrl-AZ" sz="800" baseline="0" dirty="0" smtClean="0"/>
                        <a:t>Ѳ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F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800" baseline="0" dirty="0" smtClean="0"/>
                        <a:t>Ѳ</a:t>
                      </a:r>
                      <a:endParaRPr lang="en-US" sz="8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F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F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F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800" baseline="0" dirty="0" smtClean="0"/>
                        <a:t>Ѳ</a:t>
                      </a:r>
                      <a:endParaRPr lang="en-US" sz="800" baseline="0" dirty="0" smtClean="0"/>
                    </a:p>
                  </a:txBody>
                  <a:tcPr/>
                </a:tc>
              </a:tr>
              <a:tr h="202474"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S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S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S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R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800" baseline="0" dirty="0" smtClean="0"/>
                        <a:t>Ѳ</a:t>
                      </a:r>
                      <a:endParaRPr lang="en-US" sz="8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S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F</a:t>
                      </a:r>
                      <a:endParaRPr lang="en-US" sz="800" baseline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143" name="Picture 2"/>
          <p:cNvPicPr>
            <a:picLocks noChangeAspect="1" noChangeArrowheads="1"/>
          </p:cNvPicPr>
          <p:nvPr/>
        </p:nvPicPr>
        <p:blipFill>
          <a:blip r:embed="rId3"/>
          <a:srcRect r="11377" b="16179"/>
          <a:stretch>
            <a:fillRect/>
          </a:stretch>
        </p:blipFill>
        <p:spPr bwMode="auto">
          <a:xfrm>
            <a:off x="7467600" y="4729162"/>
            <a:ext cx="1138238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46482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Model Predictions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S6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S7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S8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S9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S10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S11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S12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S13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S14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2600" y="3200400"/>
          <a:ext cx="57150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  <a:gridCol w="1905000"/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Community 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Binary Sequence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az-Cyrl-AZ" dirty="0" smtClean="0"/>
                        <a:t>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Bent Arrow 6"/>
          <p:cNvSpPr/>
          <p:nvPr/>
        </p:nvSpPr>
        <p:spPr>
          <a:xfrm rot="10800000">
            <a:off x="7543800" y="2971800"/>
            <a:ext cx="914400" cy="35814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51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data</a:t>
            </a:r>
            <a:endParaRPr lang="en-US" dirty="0"/>
          </a:p>
        </p:txBody>
      </p:sp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80962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assembly rules</a:t>
            </a:r>
            <a:endParaRPr lang="en-US" dirty="0"/>
          </a:p>
        </p:txBody>
      </p:sp>
      <p:pic>
        <p:nvPicPr>
          <p:cNvPr id="155650" name="Picture 2" descr="http://www.dearinternets.com/wp-content/uploads/2008/08/ikea_assembly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00200"/>
            <a:ext cx="4572000" cy="4705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Community Assembly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Single-step assembly &amp; disassembly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Single-step disturbance &amp; community collapse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Species-specific colonization potential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Community persistence (= resistance)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Forbidden Combinations &amp; Competition Rules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Overexploitation &amp; Predation Rules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Miscellaneous Assembly Rules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Competition Assembly Rules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is an inferior competitor to 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is a superior colonizer to 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1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is a “forbidden combination”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1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collapses to 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or to 0, or adds P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cannot invade in the presence of 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can invade in the presence of 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Predation Assembly Rules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 cannot persist alone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 will coexist with N</a:t>
            </a:r>
            <a:r>
              <a:rPr lang="en-US" baseline="-25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(inferior competitor)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 will overexploit N</a:t>
            </a:r>
            <a:r>
              <a:rPr lang="en-US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(superior competitor)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N</a:t>
            </a:r>
            <a:r>
              <a:rPr lang="en-US" baseline="-25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can persist with N</a:t>
            </a:r>
            <a:r>
              <a:rPr lang="en-US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in the presence of P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Miscellaneous Assembly Rules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Disturbances relatively infrequent (p = 0.1)</a:t>
            </a:r>
          </a:p>
          <a:p>
            <a:r>
              <a:rPr lang="en-US" smtClean="0"/>
              <a:t>Colonization potential: N</a:t>
            </a:r>
            <a:r>
              <a:rPr lang="en-US" baseline="-25000" smtClean="0"/>
              <a:t>1</a:t>
            </a:r>
            <a:r>
              <a:rPr lang="en-US" smtClean="0"/>
              <a:t> &gt; N</a:t>
            </a:r>
            <a:r>
              <a:rPr lang="en-US" baseline="-25000" smtClean="0"/>
              <a:t>2</a:t>
            </a:r>
            <a:r>
              <a:rPr lang="en-US" smtClean="0"/>
              <a:t> &gt; P</a:t>
            </a:r>
          </a:p>
          <a:p>
            <a:r>
              <a:rPr lang="en-US" smtClean="0"/>
              <a:t>Persistence potential: N</a:t>
            </a:r>
            <a:r>
              <a:rPr lang="en-US" baseline="-25000" smtClean="0"/>
              <a:t>1</a:t>
            </a:r>
            <a:r>
              <a:rPr lang="en-US" smtClean="0"/>
              <a:t> &gt; PN</a:t>
            </a:r>
            <a:r>
              <a:rPr lang="en-US" baseline="-25000" smtClean="0"/>
              <a:t>1</a:t>
            </a:r>
            <a:r>
              <a:rPr lang="en-US" smtClean="0"/>
              <a:t> &gt; N</a:t>
            </a:r>
            <a:r>
              <a:rPr lang="en-US" baseline="-25000" smtClean="0"/>
              <a:t>2</a:t>
            </a:r>
            <a:r>
              <a:rPr lang="en-US" smtClean="0"/>
              <a:t> &gt; PN</a:t>
            </a:r>
            <a:r>
              <a:rPr lang="en-US" baseline="-25000" smtClean="0"/>
              <a:t>2</a:t>
            </a:r>
            <a:r>
              <a:rPr lang="en-US" smtClean="0"/>
              <a:t> &gt; PN</a:t>
            </a:r>
            <a:r>
              <a:rPr lang="en-US" baseline="-25000" smtClean="0"/>
              <a:t>1</a:t>
            </a:r>
            <a:r>
              <a:rPr lang="en-US" smtClean="0"/>
              <a:t>N</a:t>
            </a:r>
            <a:r>
              <a:rPr lang="en-US" baseline="-25000" smtClean="0"/>
              <a:t>2</a:t>
            </a:r>
          </a:p>
          <a:p>
            <a:r>
              <a:rPr lang="en-US" i="1" smtClean="0"/>
              <a:t>Matrix column sums = 1.0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matrix models</a:t>
            </a:r>
            <a:endParaRPr lang="en-US" dirty="0"/>
          </a:p>
        </p:txBody>
      </p:sp>
      <p:pic>
        <p:nvPicPr>
          <p:cNvPr id="60418" name="Picture 2" descr="http://probability.infarom.ro/mar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438400"/>
            <a:ext cx="2209800" cy="2743201"/>
          </a:xfrm>
          <a:prstGeom prst="rect">
            <a:avLst/>
          </a:prstGeom>
          <a:noFill/>
        </p:spPr>
      </p:pic>
      <p:pic>
        <p:nvPicPr>
          <p:cNvPr id="60420" name="Picture 4" descr="http://www.metapedia.com/wiki/images/Matri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4384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5334000" y="1295400"/>
          <a:ext cx="1066800" cy="4089400"/>
        </p:xfrm>
        <a:graphic>
          <a:graphicData uri="http://schemas.openxmlformats.org/presentationml/2006/ole">
            <p:oleObj spid="_x0000_s39938" name="Equation" r:id="rId4" imgW="304560" imgH="1168200" progId="Equation.3">
              <p:embed/>
            </p:oleObj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381000" y="1295400"/>
          <a:ext cx="4652963" cy="4038600"/>
        </p:xfrm>
        <a:graphic>
          <a:graphicData uri="http://schemas.openxmlformats.org/presentationml/2006/ole">
            <p:oleObj spid="_x0000_s39939" name="Equation" r:id="rId5" imgW="1346040" imgH="1168200" progId="Equation.3">
              <p:embed/>
            </p:oleObj>
          </a:graphicData>
        </a:graphic>
      </p:graphicFrame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4953000" y="3124200"/>
            <a:ext cx="363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•</a:t>
            </a:r>
          </a:p>
        </p:txBody>
      </p:sp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6553200" y="3124200"/>
            <a:ext cx="363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=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7010400" y="1295400"/>
          <a:ext cx="1066800" cy="4089400"/>
        </p:xfrm>
        <a:graphic>
          <a:graphicData uri="http://schemas.openxmlformats.org/presentationml/2006/ole">
            <p:oleObj spid="_x0000_s39940" name="Equation" r:id="rId6" imgW="304560" imgH="1168200" progId="Equation.3">
              <p:embed/>
            </p:oleObj>
          </a:graphicData>
        </a:graphic>
      </p:graphicFrame>
      <p:sp>
        <p:nvSpPr>
          <p:cNvPr id="12295" name="TextBox 10"/>
          <p:cNvSpPr txBox="1">
            <a:spLocks noChangeArrowheads="1"/>
          </p:cNvSpPr>
          <p:nvPr/>
        </p:nvSpPr>
        <p:spPr bwMode="auto">
          <a:xfrm>
            <a:off x="3657600" y="5791200"/>
            <a:ext cx="3044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Stage at time (t + 1)</a:t>
            </a:r>
          </a:p>
        </p:txBody>
      </p:sp>
      <p:sp>
        <p:nvSpPr>
          <p:cNvPr id="12296" name="TextBox 11"/>
          <p:cNvSpPr txBox="1">
            <a:spLocks noChangeArrowheads="1"/>
          </p:cNvSpPr>
          <p:nvPr/>
        </p:nvSpPr>
        <p:spPr bwMode="auto">
          <a:xfrm>
            <a:off x="1219200" y="381000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Stage at time (t)</a:t>
            </a:r>
          </a:p>
        </p:txBody>
      </p:sp>
      <p:sp>
        <p:nvSpPr>
          <p:cNvPr id="14" name="Bent-Up Arrow 13"/>
          <p:cNvSpPr/>
          <p:nvPr/>
        </p:nvSpPr>
        <p:spPr>
          <a:xfrm>
            <a:off x="6705600" y="5486400"/>
            <a:ext cx="990600" cy="6858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Bent-Up Arrow 14"/>
          <p:cNvSpPr/>
          <p:nvPr/>
        </p:nvSpPr>
        <p:spPr>
          <a:xfrm flipV="1">
            <a:off x="3733800" y="533400"/>
            <a:ext cx="2209800" cy="6858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381000"/>
          <a:ext cx="8305800" cy="51816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0580"/>
                <a:gridCol w="830580"/>
                <a:gridCol w="830580"/>
                <a:gridCol w="830580"/>
                <a:gridCol w="830580"/>
                <a:gridCol w="830580"/>
                <a:gridCol w="830580"/>
                <a:gridCol w="830580"/>
                <a:gridCol w="830580"/>
                <a:gridCol w="830580"/>
              </a:tblGrid>
              <a:tr h="6675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Community</a:t>
                      </a:r>
                      <a:r>
                        <a:rPr lang="en-US" baseline="0" dirty="0" smtClean="0"/>
                        <a:t> State at time (t)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801082">
                <a:tc rowSpan="9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Community State at time (t + 1)</a:t>
                      </a:r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dirty="0" smtClean="0"/>
                        <a:t>Ѳ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P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P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P</a:t>
                      </a:r>
                      <a:endParaRPr lang="en-US" dirty="0" smtClean="0"/>
                    </a:p>
                  </a:txBody>
                  <a:tcPr anchor="ctr"/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dirty="0" smtClean="0"/>
                        <a:t>Ѳ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P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P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P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Objective</a:t>
            </a:r>
          </a:p>
          <a:p>
            <a:r>
              <a:rPr lang="en-US" dirty="0" smtClean="0"/>
              <a:t>Natural system</a:t>
            </a:r>
            <a:endParaRPr lang="en-US" dirty="0" smtClean="0"/>
          </a:p>
          <a:p>
            <a:r>
              <a:rPr lang="en-US" dirty="0" smtClean="0"/>
              <a:t>Modeling methods</a:t>
            </a:r>
            <a:endParaRPr lang="en-US" dirty="0" smtClean="0"/>
          </a:p>
          <a:p>
            <a:pPr lvl="1"/>
            <a:r>
              <a:rPr lang="en-US" dirty="0" smtClean="0"/>
              <a:t>Markov matrix </a:t>
            </a:r>
            <a:r>
              <a:rPr lang="en-US" dirty="0" smtClean="0"/>
              <a:t>model methods</a:t>
            </a:r>
          </a:p>
          <a:p>
            <a:pPr lvl="1"/>
            <a:r>
              <a:rPr lang="en-US" dirty="0" smtClean="0"/>
              <a:t>Agent based model (ABM) methods</a:t>
            </a:r>
          </a:p>
          <a:p>
            <a:r>
              <a:rPr lang="en-US" dirty="0" smtClean="0"/>
              <a:t>Comparison of model results and empirical </a:t>
            </a:r>
            <a:r>
              <a:rPr lang="en-US" dirty="0" smtClean="0"/>
              <a:t>data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381000"/>
          <a:ext cx="8305800" cy="51816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0580"/>
                <a:gridCol w="830580"/>
                <a:gridCol w="830580"/>
                <a:gridCol w="830580"/>
                <a:gridCol w="830580"/>
                <a:gridCol w="800100"/>
                <a:gridCol w="861060"/>
                <a:gridCol w="830580"/>
                <a:gridCol w="830580"/>
                <a:gridCol w="830580"/>
              </a:tblGrid>
              <a:tr h="6675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Community</a:t>
                      </a:r>
                      <a:r>
                        <a:rPr lang="en-US" baseline="0" dirty="0" smtClean="0"/>
                        <a:t> State at time (t)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801082">
                <a:tc rowSpan="9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Community State at time (t + 1)</a:t>
                      </a:r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dirty="0" smtClean="0"/>
                        <a:t>Ѳ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P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P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P</a:t>
                      </a:r>
                      <a:endParaRPr lang="en-US" dirty="0" smtClean="0"/>
                    </a:p>
                  </a:txBody>
                  <a:tcPr anchor="ctr"/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dirty="0" smtClean="0"/>
                        <a:t>Ѳ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P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P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P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7043" name="TextBox 4"/>
          <p:cNvSpPr txBox="1">
            <a:spLocks noChangeArrowheads="1"/>
          </p:cNvSpPr>
          <p:nvPr/>
        </p:nvSpPr>
        <p:spPr bwMode="auto">
          <a:xfrm>
            <a:off x="3026229" y="5910942"/>
            <a:ext cx="370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Complete Transition </a:t>
            </a:r>
            <a:r>
              <a:rPr lang="en-US" sz="2400" dirty="0" smtClean="0">
                <a:latin typeface="Calibri" pitchFamily="34" charset="0"/>
              </a:rPr>
              <a:t>Matrix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matrix model output</a:t>
            </a:r>
            <a:endParaRPr lang="en-US" dirty="0"/>
          </a:p>
        </p:txBody>
      </p:sp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80962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based modeling methods</a:t>
            </a:r>
            <a:endParaRPr lang="en-US" dirty="0"/>
          </a:p>
        </p:txBody>
      </p:sp>
      <p:pic>
        <p:nvPicPr>
          <p:cNvPr id="135170" name="Picture 2" descr="http://2008remodel.files.wordpress.com/2008/03/hitchcock_secret_ag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676400"/>
            <a:ext cx="3181350" cy="452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Oriented </a:t>
            </a:r>
            <a:r>
              <a:rPr lang="en-US" dirty="0" smtClean="0"/>
              <a:t>Modeling</a:t>
            </a:r>
            <a:br>
              <a:rPr lang="en-US" dirty="0" smtClean="0"/>
            </a:br>
            <a:r>
              <a:rPr lang="en-US" sz="1600" dirty="0" smtClean="0"/>
              <a:t>(from Grimm and </a:t>
            </a:r>
            <a:r>
              <a:rPr lang="en-US" sz="1600" dirty="0" err="1" smtClean="0"/>
              <a:t>Railsback</a:t>
            </a:r>
            <a:r>
              <a:rPr lang="en-US" sz="1600" dirty="0" smtClean="0"/>
              <a:t> 2005)</a:t>
            </a:r>
            <a:endParaRPr lang="en-US" sz="1600" dirty="0"/>
          </a:p>
        </p:txBody>
      </p:sp>
      <p:pic>
        <p:nvPicPr>
          <p:cNvPr id="75778" name="Picture 2" descr="http://taos-telecommunity.org/epow/EPOW-Archive/archive_2003/EPOW-031117_files/chameleon_fibonacc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2730627" cy="458928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581400" y="1752600"/>
            <a:ext cx="4953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800" dirty="0" smtClean="0"/>
              <a:t>Use patterns in nature to guide model structure (scale, resolution, etc…)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Use multiple patterns to eliminate certain model versions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Use patterns to guide model parameterization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ABM example</a:t>
            </a:r>
            <a:endParaRPr lang="en-US" dirty="0"/>
          </a:p>
        </p:txBody>
      </p:sp>
      <p:graphicFrame>
        <p:nvGraphicFramePr>
          <p:cNvPr id="138244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590800" y="1905000"/>
          <a:ext cx="4165621" cy="4544484"/>
        </p:xfrm>
        <a:graphic>
          <a:graphicData uri="http://schemas.openxmlformats.org/presentationml/2006/ole">
            <p:oleObj spid="_x0000_s138244" name="Video Clip" r:id="rId3" imgW="3933333" imgH="4200000" progId="AVIFil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Randomly generated </a:t>
            </a:r>
            <a:r>
              <a:rPr lang="en-US" dirty="0" err="1" smtClean="0"/>
              <a:t>metacommunity</a:t>
            </a:r>
            <a:r>
              <a:rPr lang="en-US" dirty="0" smtClean="0"/>
              <a:t> patches by ABM</a:t>
            </a:r>
            <a:endParaRPr lang="en-US" dirty="0"/>
          </a:p>
        </p:txBody>
      </p: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50"/>
            <a:ext cx="48577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24400" y="2895600"/>
            <a:ext cx="4459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150 x 150 cell randomly generated</a:t>
            </a:r>
          </a:p>
          <a:p>
            <a:r>
              <a:rPr lang="en-US" dirty="0" err="1" smtClean="0"/>
              <a:t>m</a:t>
            </a:r>
            <a:r>
              <a:rPr lang="en-US" dirty="0" err="1" smtClean="0"/>
              <a:t>etacommunity</a:t>
            </a:r>
            <a:r>
              <a:rPr lang="en-US" dirty="0" smtClean="0"/>
              <a:t>, patches are </a:t>
            </a:r>
          </a:p>
          <a:p>
            <a:r>
              <a:rPr lang="en-US" dirty="0" smtClean="0"/>
              <a:t>b</a:t>
            </a:r>
            <a:r>
              <a:rPr lang="en-US" dirty="0" smtClean="0"/>
              <a:t>etween 60 and 150 cells of a single resource (patch dynamic), with a minimum buffer of 15 cells.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Initial state of 100 N1 and N2 and 75 P</a:t>
            </a:r>
          </a:p>
          <a:p>
            <a:r>
              <a:rPr lang="en-US" dirty="0" smtClean="0"/>
              <a:t>all randomly placed on habitat patches.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All models runs had to be 2000 time steps long in order to be analyzed.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ABM Output</a:t>
            </a:r>
            <a:endParaRPr lang="en-US" dirty="0"/>
          </a:p>
        </p:txBody>
      </p:sp>
      <p:pic>
        <p:nvPicPr>
          <p:cNvPr id="81923" name="Picture 3" descr="C:\Competition_Colonization_IBM\testRuns\Successes\tes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219200"/>
            <a:ext cx="75184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ABM Output</a:t>
            </a:r>
            <a:endParaRPr lang="en-US" dirty="0"/>
          </a:p>
        </p:txBody>
      </p:sp>
      <p:pic>
        <p:nvPicPr>
          <p:cNvPr id="84994" name="Picture 2" descr="C:\Competition_Colonization_IBM\testRuns\Successes\test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200150"/>
            <a:ext cx="7543800" cy="56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ABM community frequency output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04761" y="3733800"/>
            <a:ext cx="28392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average occupancy  for all patches of 10 runs of a 25 patch </a:t>
            </a:r>
            <a:r>
              <a:rPr lang="en-US" dirty="0" err="1" smtClean="0"/>
              <a:t>metacommunity</a:t>
            </a:r>
            <a:r>
              <a:rPr lang="en-US" dirty="0" smtClean="0"/>
              <a:t> for 2000 times-steps</a:t>
            </a:r>
            <a:endParaRPr lang="en-US" dirty="0"/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6400799" cy="384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000250"/>
            <a:ext cx="80962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Model Predictions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1333500" y="4762500"/>
            <a:ext cx="6096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2933700" y="3467100"/>
            <a:ext cx="6096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6362700" y="4305300"/>
            <a:ext cx="6096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667000" y="5105400"/>
            <a:ext cx="533400" cy="2286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1828800" y="4724400"/>
            <a:ext cx="533400" cy="2286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6858000" y="4419600"/>
            <a:ext cx="533400" cy="2286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124200"/>
          </a:xfrm>
        </p:spPr>
        <p:txBody>
          <a:bodyPr/>
          <a:lstStyle/>
          <a:p>
            <a:pPr lvl="1"/>
            <a:r>
              <a:rPr lang="en-US" dirty="0" smtClean="0"/>
              <a:t>Can simple community assembly rules be used to accurately model a real </a:t>
            </a:r>
            <a:r>
              <a:rPr lang="en-US" dirty="0" err="1" smtClean="0"/>
              <a:t>metacommunity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51554" name="Picture 2" descr="http://snotsucker.files.wordpress.com/2008/11/rockpaperscissor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590800"/>
            <a:ext cx="3911202" cy="3429000"/>
          </a:xfrm>
          <a:prstGeom prst="rect">
            <a:avLst/>
          </a:prstGeom>
          <a:noFill/>
        </p:spPr>
      </p:pic>
      <p:pic>
        <p:nvPicPr>
          <p:cNvPr id="5" name="Picture 2" descr="http://www.poptower.com/images/db/5548/450/500/make-me-a-supermod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048000"/>
            <a:ext cx="3657600" cy="2560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76400"/>
            <a:ext cx="80962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poor fit? – Markov models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905000" y="3505200"/>
            <a:ext cx="1143000" cy="2667000"/>
          </a:xfrm>
          <a:prstGeom prst="ellipse">
            <a:avLst/>
          </a:prstGeom>
          <a:solidFill>
            <a:schemeClr val="accent2">
              <a:alpha val="41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10200" y="4343400"/>
            <a:ext cx="838200" cy="1828800"/>
          </a:xfrm>
          <a:prstGeom prst="ellipse">
            <a:avLst/>
          </a:prstGeom>
          <a:solidFill>
            <a:schemeClr val="accent2">
              <a:alpha val="41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62200" y="1905000"/>
            <a:ext cx="64379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High colonization and resistance probabilities </a:t>
            </a:r>
          </a:p>
          <a:p>
            <a:r>
              <a:rPr lang="en-US" sz="2400" dirty="0" smtClean="0"/>
              <a:t>d</a:t>
            </a:r>
            <a:r>
              <a:rPr lang="en-US" sz="2400" dirty="0" smtClean="0"/>
              <a:t>ictated by assembly rules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3657600" y="4419600"/>
            <a:ext cx="990600" cy="1676400"/>
          </a:xfrm>
          <a:prstGeom prst="ellipse">
            <a:avLst/>
          </a:prstGeom>
          <a:solidFill>
            <a:schemeClr val="accent2">
              <a:alpha val="41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95800" y="2514600"/>
            <a:ext cx="990600" cy="3657600"/>
          </a:xfrm>
          <a:prstGeom prst="ellipse">
            <a:avLst/>
          </a:prstGeom>
          <a:solidFill>
            <a:schemeClr val="accent2">
              <a:alpha val="41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90600" y="1524000"/>
            <a:ext cx="7858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“Forbidden combinations”, and low predator colonization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7010400" y="2209800"/>
            <a:ext cx="1219200" cy="4114800"/>
          </a:xfrm>
          <a:prstGeom prst="ellipse">
            <a:avLst/>
          </a:prstGeom>
          <a:solidFill>
            <a:schemeClr val="accent2">
              <a:alpha val="41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1" grpId="0" animBg="1"/>
      <p:bldP spid="12" grpId="0" animBg="1"/>
      <p:bldP spid="13" grpId="0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00200"/>
            <a:ext cx="80962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poor fit? – ABM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743200" y="3429000"/>
            <a:ext cx="1143000" cy="2667000"/>
          </a:xfrm>
          <a:prstGeom prst="ellipse">
            <a:avLst/>
          </a:prstGeom>
          <a:solidFill>
            <a:schemeClr val="accent4">
              <a:alpha val="41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10200" y="4343400"/>
            <a:ext cx="838200" cy="1828800"/>
          </a:xfrm>
          <a:prstGeom prst="ellipse">
            <a:avLst/>
          </a:prstGeom>
          <a:solidFill>
            <a:schemeClr val="accent4">
              <a:alpha val="41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1371600"/>
            <a:ext cx="63129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Species constantly dispersing from predator free </a:t>
            </a:r>
          </a:p>
          <a:p>
            <a:r>
              <a:rPr lang="en-US" sz="2000" dirty="0" smtClean="0"/>
              <a:t>source habitats allowing rapid colonization of habitats,</a:t>
            </a:r>
          </a:p>
          <a:p>
            <a:r>
              <a:rPr lang="en-US" sz="2000" dirty="0" smtClean="0"/>
              <a:t>and rare </a:t>
            </a:r>
            <a:r>
              <a:rPr lang="en-US" sz="2000" dirty="0" err="1" smtClean="0"/>
              <a:t>occurence</a:t>
            </a:r>
            <a:r>
              <a:rPr lang="en-US" sz="2000" dirty="0" smtClean="0"/>
              <a:t> of single species patches</a:t>
            </a:r>
          </a:p>
        </p:txBody>
      </p:sp>
      <p:sp>
        <p:nvSpPr>
          <p:cNvPr id="11" name="Oval 10"/>
          <p:cNvSpPr/>
          <p:nvPr/>
        </p:nvSpPr>
        <p:spPr>
          <a:xfrm>
            <a:off x="3657600" y="4419600"/>
            <a:ext cx="990600" cy="1676400"/>
          </a:xfrm>
          <a:prstGeom prst="ellipse">
            <a:avLst/>
          </a:prstGeom>
          <a:solidFill>
            <a:schemeClr val="accent4">
              <a:alpha val="41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95800" y="2514600"/>
            <a:ext cx="990600" cy="3657600"/>
          </a:xfrm>
          <a:prstGeom prst="ellipse">
            <a:avLst/>
          </a:prstGeom>
          <a:solidFill>
            <a:schemeClr val="accent4">
              <a:alpha val="41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90600" y="1524000"/>
            <a:ext cx="7082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Predators disperse after a patch is totally exploited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6934200" y="2209800"/>
            <a:ext cx="1143000" cy="4038600"/>
          </a:xfrm>
          <a:prstGeom prst="ellipse">
            <a:avLst/>
          </a:prstGeom>
          <a:solidFill>
            <a:schemeClr val="accent4">
              <a:alpha val="41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1" grpId="0" animBg="1"/>
      <p:bldP spid="12" grpId="0" animBg="1"/>
      <p:bldP spid="13" grpId="0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thoughts…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800600"/>
          </a:xfrm>
        </p:spPr>
        <p:txBody>
          <a:bodyPr/>
          <a:lstStyle/>
          <a:p>
            <a:r>
              <a:rPr lang="en-US" sz="2800" dirty="0" smtClean="0"/>
              <a:t>Models constructed using simple assembly rules just don’t cut it.</a:t>
            </a:r>
          </a:p>
          <a:p>
            <a:pPr lvl="1"/>
            <a:r>
              <a:rPr lang="en-US" sz="2000" dirty="0" smtClean="0"/>
              <a:t>Need to </a:t>
            </a:r>
            <a:r>
              <a:rPr lang="en-US" sz="2000" dirty="0" err="1" smtClean="0"/>
              <a:t>parameretized</a:t>
            </a:r>
            <a:r>
              <a:rPr lang="en-US" sz="2000" dirty="0" smtClean="0"/>
              <a:t> with actual data or have a more complicated set of assumptions built in.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r>
              <a:rPr lang="en-US" sz="2800" dirty="0" smtClean="0"/>
              <a:t>Using </a:t>
            </a:r>
            <a:r>
              <a:rPr lang="en-US" sz="2800" dirty="0" smtClean="0"/>
              <a:t>similar assembly rules,  Markov models and ABM’s produce different outcomes.</a:t>
            </a:r>
          </a:p>
          <a:p>
            <a:pPr lvl="1"/>
            <a:r>
              <a:rPr lang="en-US" sz="2000" dirty="0" smtClean="0"/>
              <a:t>Differences in how space and time are treated</a:t>
            </a:r>
          </a:p>
          <a:p>
            <a:pPr lvl="1"/>
            <a:r>
              <a:rPr lang="en-US" sz="2000" dirty="0" smtClean="0"/>
              <a:t>Differences in model assumptions (e.g. immigration)</a:t>
            </a:r>
          </a:p>
          <a:p>
            <a:pPr lvl="1">
              <a:buNone/>
            </a:pPr>
            <a:endParaRPr lang="en-US" sz="2000" dirty="0" smtClean="0"/>
          </a:p>
          <a:p>
            <a:pPr marL="411163" lvl="1" indent="-411163">
              <a:buFont typeface="Arial" pitchFamily="34" charset="0"/>
              <a:buChar char="•"/>
            </a:pPr>
            <a:r>
              <a:rPr lang="en-US" dirty="0" smtClean="0"/>
              <a:t>Given </a:t>
            </a:r>
            <a:r>
              <a:rPr lang="en-US" dirty="0" smtClean="0"/>
              <a:t>model differences, modelers should choose the right method for their purpose 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600200" y="1600200"/>
            <a:ext cx="61722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i="1" dirty="0" smtClean="0">
                <a:latin typeface="Calibri" pitchFamily="34" charset="0"/>
              </a:rPr>
              <a:t>Markov matrix modeling</a:t>
            </a:r>
          </a:p>
          <a:p>
            <a:r>
              <a:rPr lang="en-US" sz="2400" dirty="0" smtClean="0">
                <a:latin typeface="Calibri" pitchFamily="34" charset="0"/>
              </a:rPr>
              <a:t>Nicholas J. </a:t>
            </a:r>
            <a:r>
              <a:rPr lang="en-US" sz="2400" dirty="0" err="1" smtClean="0">
                <a:latin typeface="Calibri" pitchFamily="34" charset="0"/>
              </a:rPr>
              <a:t>Gotelli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– University of Vermont</a:t>
            </a:r>
            <a:endParaRPr lang="en-US" sz="2400" dirty="0" smtClean="0">
              <a:latin typeface="Calibri" pitchFamily="34" charset="0"/>
            </a:endParaRPr>
          </a:p>
          <a:p>
            <a:endParaRPr lang="en-US" sz="2400" i="1" dirty="0" smtClean="0">
              <a:latin typeface="Calibri" pitchFamily="34" charset="0"/>
            </a:endParaRPr>
          </a:p>
          <a:p>
            <a:r>
              <a:rPr lang="en-US" sz="2400" i="1" dirty="0" smtClean="0">
                <a:latin typeface="Calibri" pitchFamily="34" charset="0"/>
              </a:rPr>
              <a:t>Mosquito data</a:t>
            </a:r>
            <a:endParaRPr lang="en-US" sz="2400" i="1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Phil </a:t>
            </a:r>
            <a:r>
              <a:rPr lang="en-US" sz="2400" dirty="0" err="1" smtClean="0">
                <a:latin typeface="Calibri" pitchFamily="34" charset="0"/>
              </a:rPr>
              <a:t>Lounibos</a:t>
            </a:r>
            <a:r>
              <a:rPr lang="en-US" sz="2400" dirty="0" smtClean="0">
                <a:latin typeface="Calibri" pitchFamily="34" charset="0"/>
              </a:rPr>
              <a:t> – Florida Medical Entomology Lab</a:t>
            </a:r>
          </a:p>
          <a:p>
            <a:r>
              <a:rPr lang="en-US" sz="2400" dirty="0" smtClean="0">
                <a:latin typeface="Calibri" pitchFamily="34" charset="0"/>
              </a:rPr>
              <a:t>Alicia Ellis -  University of California – Davis</a:t>
            </a:r>
          </a:p>
          <a:p>
            <a:endParaRPr lang="en-US" sz="2400" i="1" dirty="0" smtClean="0">
              <a:latin typeface="Calibri" pitchFamily="34" charset="0"/>
            </a:endParaRPr>
          </a:p>
          <a:p>
            <a:r>
              <a:rPr lang="en-US" sz="2400" i="1" dirty="0" smtClean="0">
                <a:latin typeface="Calibri" pitchFamily="34" charset="0"/>
              </a:rPr>
              <a:t>Computing resources</a:t>
            </a:r>
          </a:p>
          <a:p>
            <a:r>
              <a:rPr lang="en-US" sz="2400" dirty="0" smtClean="0">
                <a:latin typeface="Calibri" pitchFamily="34" charset="0"/>
              </a:rPr>
              <a:t>James Vincent – University of Vermont</a:t>
            </a:r>
          </a:p>
          <a:p>
            <a:r>
              <a:rPr lang="en-US" sz="2400" dirty="0" smtClean="0">
                <a:latin typeface="Calibri" pitchFamily="34" charset="0"/>
              </a:rPr>
              <a:t>Vermont Advanced Computing Center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i="1" dirty="0" smtClean="0">
                <a:latin typeface="Calibri" pitchFamily="34" charset="0"/>
              </a:rPr>
              <a:t>Funding</a:t>
            </a:r>
          </a:p>
          <a:p>
            <a:r>
              <a:rPr lang="en-US" sz="2400" dirty="0" smtClean="0">
                <a:latin typeface="Calibri" pitchFamily="34" charset="0"/>
              </a:rPr>
              <a:t>Vermont </a:t>
            </a:r>
            <a:r>
              <a:rPr lang="en-US" sz="2400" dirty="0" err="1" smtClean="0">
                <a:latin typeface="Calibri" pitchFamily="34" charset="0"/>
              </a:rPr>
              <a:t>EPSCoR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each model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397000"/>
          <a:ext cx="9144000" cy="546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45801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Markov matrix</a:t>
                      </a:r>
                      <a:r>
                        <a:rPr lang="en-US" sz="2000" baseline="0" dirty="0" smtClean="0"/>
                        <a:t> models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Agent</a:t>
                      </a:r>
                      <a:r>
                        <a:rPr lang="en-US" sz="2000" baseline="0" dirty="0" smtClean="0"/>
                        <a:t> based models</a:t>
                      </a:r>
                      <a:endParaRPr lang="en-US" sz="2000" dirty="0"/>
                    </a:p>
                  </a:txBody>
                  <a:tcPr/>
                </a:tc>
              </a:tr>
              <a:tr h="11626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Easy</a:t>
                      </a:r>
                      <a:r>
                        <a:rPr lang="en-US" sz="2000" baseline="0" dirty="0" smtClean="0"/>
                        <a:t> to parameterize with empirical data because there are few parameters to be estimated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Can</a:t>
                      </a:r>
                      <a:r>
                        <a:rPr lang="en-US" sz="2000" baseline="0" dirty="0" smtClean="0"/>
                        <a:t> simulate very specific elements of ecological systems, species biology and spatial arrangements, </a:t>
                      </a:r>
                      <a:endParaRPr lang="en-US" sz="2000" dirty="0"/>
                    </a:p>
                  </a:txBody>
                  <a:tcPr/>
                </a:tc>
              </a:tr>
              <a:tr h="11626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Easy</a:t>
                      </a:r>
                      <a:r>
                        <a:rPr lang="en-US" sz="2000" baseline="0" dirty="0" smtClean="0"/>
                        <a:t> to construct and don’t require very much computational power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Can be</a:t>
                      </a:r>
                      <a:r>
                        <a:rPr lang="en-US" sz="2000" baseline="0" dirty="0" smtClean="0"/>
                        <a:t> used to explicitly test mechanisms of coexistence such as </a:t>
                      </a:r>
                      <a:r>
                        <a:rPr lang="en-US" sz="2000" baseline="0" dirty="0" err="1" smtClean="0"/>
                        <a:t>metacommunity</a:t>
                      </a:r>
                      <a:r>
                        <a:rPr lang="en-US" sz="2000" baseline="0" dirty="0" smtClean="0"/>
                        <a:t> models (e.g. patch-dynamics)</a:t>
                      </a:r>
                      <a:endParaRPr lang="en-US" sz="2000" dirty="0"/>
                    </a:p>
                  </a:txBody>
                  <a:tcPr/>
                </a:tc>
              </a:tr>
              <a:tr h="11626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Have</a:t>
                      </a:r>
                      <a:r>
                        <a:rPr lang="en-US" sz="2000" baseline="0" dirty="0" smtClean="0"/>
                        <a:t> well defined mathematical properties  from stage based models (e. g. elasticity and sensitivity analysis 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Allow for the emergence</a:t>
                      </a:r>
                      <a:r>
                        <a:rPr lang="en-US" sz="2000" baseline="0" dirty="0" smtClean="0"/>
                        <a:t> of unexpected system level behavior</a:t>
                      </a:r>
                      <a:endParaRPr lang="en-US" sz="2000" dirty="0"/>
                    </a:p>
                  </a:txBody>
                  <a:tcPr/>
                </a:tc>
              </a:tr>
              <a:tr h="151498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Good at making</a:t>
                      </a:r>
                      <a:r>
                        <a:rPr lang="en-US" sz="2000" baseline="0" dirty="0" smtClean="0"/>
                        <a:t> predictions for simple future scenarios such as the introduction or extinction of a species to the </a:t>
                      </a:r>
                      <a:r>
                        <a:rPr lang="en-US" sz="2000" baseline="0" dirty="0" err="1" smtClean="0"/>
                        <a:t>metacommunity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Good</a:t>
                      </a:r>
                      <a:r>
                        <a:rPr lang="en-US" sz="2000" baseline="0" dirty="0" smtClean="0"/>
                        <a:t> at</a:t>
                      </a:r>
                      <a:r>
                        <a:rPr lang="en-US" sz="2000" dirty="0" smtClean="0"/>
                        <a:t> making predictions for both simple and </a:t>
                      </a:r>
                      <a:r>
                        <a:rPr lang="en-US" sz="2000" baseline="0" dirty="0" smtClean="0"/>
                        <a:t>complex future scenarios .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each model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397000"/>
          <a:ext cx="9144000" cy="5461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0"/>
                <a:gridCol w="4572000"/>
              </a:tblGrid>
              <a:tr h="45605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Markov matrix</a:t>
                      </a:r>
                      <a:r>
                        <a:rPr lang="en-US" sz="2000" baseline="0" dirty="0" smtClean="0"/>
                        <a:t> models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Agent</a:t>
                      </a:r>
                      <a:r>
                        <a:rPr lang="en-US" sz="2000" baseline="0" dirty="0" smtClean="0"/>
                        <a:t> based models</a:t>
                      </a:r>
                      <a:endParaRPr lang="en-US" sz="2000" dirty="0"/>
                    </a:p>
                  </a:txBody>
                  <a:tcPr/>
                </a:tc>
              </a:tr>
              <a:tr h="118107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Models</a:t>
                      </a:r>
                      <a:r>
                        <a:rPr lang="en-US" sz="2000" baseline="0" dirty="0" smtClean="0"/>
                        <a:t> can be circular,  using data to parameterize could be uninformative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Can be difficult to write,  require a reasonable amount of programming</a:t>
                      </a:r>
                      <a:r>
                        <a:rPr lang="en-US" sz="2000" baseline="0" dirty="0" smtClean="0"/>
                        <a:t> background</a:t>
                      </a:r>
                      <a:endParaRPr lang="en-US" sz="2000" dirty="0"/>
                    </a:p>
                  </a:txBody>
                  <a:tcPr/>
                </a:tc>
              </a:tr>
              <a:tr h="115768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Non-spatially</a:t>
                      </a:r>
                      <a:r>
                        <a:rPr lang="en-US" sz="2000" baseline="0" dirty="0" smtClean="0"/>
                        <a:t> explicit and assume only one method of colonization: island-mainland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Are computationally</a:t>
                      </a:r>
                      <a:r>
                        <a:rPr lang="en-US" sz="2000" baseline="0" dirty="0" smtClean="0"/>
                        <a:t> intensive, and cost money to be run on large computer clusters</a:t>
                      </a:r>
                      <a:endParaRPr lang="en-US" sz="2000" dirty="0"/>
                    </a:p>
                  </a:txBody>
                  <a:tcPr/>
                </a:tc>
              </a:tr>
              <a:tr h="150849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Not</a:t>
                      </a:r>
                      <a:r>
                        <a:rPr lang="en-US" sz="2000" baseline="0" dirty="0" smtClean="0"/>
                        <a:t> mechanistically informative.  All processes (fecundity, recruitment, competition etc…)  compounded into a single  transition probability.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Produce massive amounts of data that can be hard to interpret and process.</a:t>
                      </a:r>
                      <a:endParaRPr lang="en-US" sz="2000" dirty="0"/>
                    </a:p>
                  </a:txBody>
                  <a:tcPr/>
                </a:tc>
              </a:tr>
              <a:tr h="115768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Difficult to </a:t>
                      </a:r>
                      <a:r>
                        <a:rPr lang="en-US" sz="2000" dirty="0" err="1" smtClean="0"/>
                        <a:t>parameretize</a:t>
                      </a:r>
                      <a:r>
                        <a:rPr lang="en-US" sz="2000" baseline="0" dirty="0" smtClean="0"/>
                        <a:t> for  non-sessile organisms.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Require lots of in</a:t>
                      </a:r>
                      <a:r>
                        <a:rPr lang="en-US" sz="2000" baseline="0" dirty="0" smtClean="0"/>
                        <a:t> depth knowledge about the individual properties of all aspects of a community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ABM Parameterization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371600"/>
          <a:ext cx="7696199" cy="5009395"/>
        </p:xfrm>
        <a:graphic>
          <a:graphicData uri="http://schemas.openxmlformats.org/drawingml/2006/table">
            <a:tbl>
              <a:tblPr/>
              <a:tblGrid>
                <a:gridCol w="1167923"/>
                <a:gridCol w="893119"/>
                <a:gridCol w="493041"/>
                <a:gridCol w="468779"/>
                <a:gridCol w="2768335"/>
                <a:gridCol w="746216"/>
                <a:gridCol w="579393"/>
                <a:gridCol w="579393"/>
              </a:tblGrid>
              <a:tr h="901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Model Element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Parameter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Parameter Type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Parameter Value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Global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X-dimension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Scalar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1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 Dimension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Scalar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Patch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Patch Number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Scalar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Patch size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Uniform integer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(60,150)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Buffer distance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Scalar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Maximum energy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Scalar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Regrowth rate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2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Occupied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Fraction of Max. energy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44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Empty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Fraction of occupied rate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Catastrophe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Scalar probability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0.008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ABM Parameterization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799" y="1219194"/>
          <a:ext cx="7550197" cy="5334006"/>
        </p:xfrm>
        <a:graphic>
          <a:graphicData uri="http://schemas.openxmlformats.org/drawingml/2006/table">
            <a:tbl>
              <a:tblPr/>
              <a:tblGrid>
                <a:gridCol w="1496459"/>
                <a:gridCol w="501431"/>
                <a:gridCol w="1339761"/>
                <a:gridCol w="1681884"/>
                <a:gridCol w="830496"/>
                <a:gridCol w="955854"/>
                <a:gridCol w="744312"/>
              </a:tblGrid>
              <a:tr h="260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Model Element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Parameter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Parameter Type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Parameter Value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Animals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N1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N2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Body size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Scalar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97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Capture failure cost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Uniform fraction of current energy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Capture difficulty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Uniform probability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(0.5,0.53)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(0.6,0.63)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Competition rate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Uniform fraction of feeding rate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(1,1)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(0,0.2)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Conversion energy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Gamma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(37,3)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(63,3)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Dispersal distance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Gamma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(20,1)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(27,2)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(20,1.6)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Dispersal penalty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Uniform fraction of current energy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Feeding Rate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Uniform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(5,6)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(5,6)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Handling time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Uniform integer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(8,10)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(4,7)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Life span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Scalar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Movement cost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Uniform fraction of current energy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.9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.9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.92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Reproduction cost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Scalar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Reproduction energy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Scalar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ABM Model Schedule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1724525"/>
          <a:ext cx="8229600" cy="5133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3724"/>
                <a:gridCol w="4445876"/>
              </a:tblGrid>
              <a:tr h="79488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t</a:t>
                      </a:r>
                    </a:p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Individuals move on their patch</a:t>
                      </a:r>
                    </a:p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621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N1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and N2 Compete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Patches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regrow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621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Predation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Individual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d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eath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occurs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621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Extinction/Catastrophe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Reproduction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621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N1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and N2 Feed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Ageing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621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All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individuals disperse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Time t + 1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rot="5400000">
            <a:off x="2057400" y="2362200"/>
            <a:ext cx="4572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1981994" y="5790406"/>
            <a:ext cx="4572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981994" y="3961606"/>
            <a:ext cx="4572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1981994" y="4952206"/>
            <a:ext cx="4572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1981994" y="3199606"/>
            <a:ext cx="4572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096794" y="2361406"/>
            <a:ext cx="4572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096794" y="3199606"/>
            <a:ext cx="4572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6096794" y="4114006"/>
            <a:ext cx="4572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096794" y="4876006"/>
            <a:ext cx="4572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6096794" y="5790406"/>
            <a:ext cx="4572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2553494" y="3772694"/>
            <a:ext cx="3657600" cy="98901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648200"/>
          </a:xfrm>
        </p:spPr>
        <p:txBody>
          <a:bodyPr/>
          <a:lstStyle/>
          <a:p>
            <a:r>
              <a:rPr lang="en-US" dirty="0" smtClean="0"/>
              <a:t>To use community assembly rules to construct a </a:t>
            </a:r>
            <a:r>
              <a:rPr lang="en-US" dirty="0" smtClean="0"/>
              <a:t>Markov matrix </a:t>
            </a:r>
            <a:r>
              <a:rPr lang="en-US" dirty="0" smtClean="0"/>
              <a:t>model and </a:t>
            </a:r>
            <a:r>
              <a:rPr lang="en-US" dirty="0" smtClean="0"/>
              <a:t>an Agent based model (ABM) of a generalized </a:t>
            </a:r>
            <a:r>
              <a:rPr lang="en-US" dirty="0" err="1" smtClean="0"/>
              <a:t>metacommunity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</a:t>
            </a:r>
            <a:r>
              <a:rPr lang="en-US" dirty="0" smtClean="0"/>
              <a:t>ompare </a:t>
            </a:r>
            <a:r>
              <a:rPr lang="en-US" dirty="0" smtClean="0"/>
              <a:t>two different methods for modeling </a:t>
            </a:r>
            <a:r>
              <a:rPr lang="en-US" dirty="0" err="1" smtClean="0"/>
              <a:t>metacommunities</a:t>
            </a:r>
            <a:r>
              <a:rPr lang="en-US" dirty="0" smtClean="0"/>
              <a:t> to empirical data to assess their performance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Minimalist Metacommunity</a:t>
            </a:r>
          </a:p>
        </p:txBody>
      </p:sp>
      <p:sp>
        <p:nvSpPr>
          <p:cNvPr id="3" name="Oval 2"/>
          <p:cNvSpPr/>
          <p:nvPr/>
        </p:nvSpPr>
        <p:spPr>
          <a:xfrm>
            <a:off x="3657600" y="1981200"/>
            <a:ext cx="2743200" cy="1371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/>
              <a:t>P</a:t>
            </a:r>
          </a:p>
        </p:txBody>
      </p:sp>
      <p:sp>
        <p:nvSpPr>
          <p:cNvPr id="4" name="Oval 3"/>
          <p:cNvSpPr/>
          <p:nvPr/>
        </p:nvSpPr>
        <p:spPr>
          <a:xfrm>
            <a:off x="5562600" y="4191000"/>
            <a:ext cx="27432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rgbClr val="FF0000"/>
                </a:solidFill>
              </a:rPr>
              <a:t>N</a:t>
            </a:r>
            <a:r>
              <a:rPr lang="en-US" sz="6000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1524000" y="4191000"/>
            <a:ext cx="27432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rgbClr val="0070C0"/>
                </a:solidFill>
              </a:rPr>
              <a:t>N</a:t>
            </a:r>
            <a:r>
              <a:rPr lang="en-US" sz="6000" baseline="-25000" dirty="0">
                <a:solidFill>
                  <a:srgbClr val="0070C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Minimalist Metacommunity</a:t>
            </a:r>
          </a:p>
        </p:txBody>
      </p:sp>
      <p:sp>
        <p:nvSpPr>
          <p:cNvPr id="3" name="Oval 2"/>
          <p:cNvSpPr/>
          <p:nvPr/>
        </p:nvSpPr>
        <p:spPr>
          <a:xfrm>
            <a:off x="3657600" y="1981200"/>
            <a:ext cx="2743200" cy="1371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/>
              <a:t>P</a:t>
            </a:r>
          </a:p>
        </p:txBody>
      </p:sp>
      <p:sp>
        <p:nvSpPr>
          <p:cNvPr id="4" name="Oval 3"/>
          <p:cNvSpPr/>
          <p:nvPr/>
        </p:nvSpPr>
        <p:spPr>
          <a:xfrm>
            <a:off x="5562600" y="4191000"/>
            <a:ext cx="27432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rgbClr val="FF0000"/>
                </a:solidFill>
              </a:rPr>
              <a:t>N</a:t>
            </a:r>
            <a:r>
              <a:rPr lang="en-US" sz="6000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1524000" y="4191000"/>
            <a:ext cx="27432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rgbClr val="0070C0"/>
                </a:solidFill>
              </a:rPr>
              <a:t>N</a:t>
            </a:r>
            <a:r>
              <a:rPr lang="en-US" sz="6000" baseline="-25000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8" name="Straight Arrow Connector 7"/>
          <p:cNvCxnSpPr>
            <a:stCxn id="3" idx="5"/>
            <a:endCxn id="4" idx="0"/>
          </p:cNvCxnSpPr>
          <p:nvPr/>
        </p:nvCxnSpPr>
        <p:spPr>
          <a:xfrm rot="16200000" flipH="1">
            <a:off x="5946776" y="3203575"/>
            <a:ext cx="1039812" cy="9350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3"/>
            <a:endCxn id="5" idx="0"/>
          </p:cNvCxnSpPr>
          <p:nvPr/>
        </p:nvCxnSpPr>
        <p:spPr>
          <a:xfrm rot="5400000">
            <a:off x="2957513" y="3089275"/>
            <a:ext cx="1039812" cy="11636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6"/>
            <a:endCxn id="4" idx="2"/>
          </p:cNvCxnSpPr>
          <p:nvPr/>
        </p:nvCxnSpPr>
        <p:spPr>
          <a:xfrm>
            <a:off x="4267200" y="4876800"/>
            <a:ext cx="12954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66800" y="2286000"/>
            <a:ext cx="23288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/>
                </a:solidFill>
                <a:latin typeface="+mn-lt"/>
              </a:rPr>
              <a:t>Top Predator</a:t>
            </a:r>
          </a:p>
        </p:txBody>
      </p:sp>
      <p:sp>
        <p:nvSpPr>
          <p:cNvPr id="62474" name="TextBox 14"/>
          <p:cNvSpPr txBox="1">
            <a:spLocks noChangeArrowheads="1"/>
          </p:cNvSpPr>
          <p:nvPr/>
        </p:nvSpPr>
        <p:spPr bwMode="auto">
          <a:xfrm>
            <a:off x="3581400" y="5638800"/>
            <a:ext cx="2838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Calibri" pitchFamily="34" charset="0"/>
              </a:rPr>
              <a:t>Competing Prey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Metacommunity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Species Combinations</a:t>
            </a:r>
            <a:endParaRPr lang="en-US" dirty="0"/>
          </a:p>
        </p:txBody>
      </p:sp>
      <p:sp>
        <p:nvSpPr>
          <p:cNvPr id="63491" name="TextBox 2"/>
          <p:cNvSpPr txBox="1">
            <a:spLocks noChangeArrowheads="1"/>
          </p:cNvSpPr>
          <p:nvPr/>
        </p:nvSpPr>
        <p:spPr bwMode="auto">
          <a:xfrm>
            <a:off x="3733800" y="1752600"/>
            <a:ext cx="1905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z-Cyrl-AZ" sz="3600" dirty="0">
                <a:latin typeface="Calibri" pitchFamily="34" charset="0"/>
              </a:rPr>
              <a:t>Ѳ</a:t>
            </a:r>
            <a:endParaRPr lang="en-US" sz="3600" dirty="0">
              <a:latin typeface="Calibri" pitchFamily="34" charset="0"/>
            </a:endParaRPr>
          </a:p>
          <a:p>
            <a:r>
              <a:rPr lang="en-US" sz="3600" dirty="0">
                <a:latin typeface="Calibri" pitchFamily="34" charset="0"/>
              </a:rPr>
              <a:t>N</a:t>
            </a:r>
            <a:r>
              <a:rPr lang="en-US" sz="3600" baseline="-25000" dirty="0">
                <a:latin typeface="Calibri" pitchFamily="34" charset="0"/>
              </a:rPr>
              <a:t>1</a:t>
            </a:r>
          </a:p>
          <a:p>
            <a:r>
              <a:rPr lang="en-US" sz="3600" dirty="0">
                <a:latin typeface="Calibri" pitchFamily="34" charset="0"/>
              </a:rPr>
              <a:t>N</a:t>
            </a:r>
            <a:r>
              <a:rPr lang="en-US" sz="3600" baseline="-25000" dirty="0">
                <a:latin typeface="Calibri" pitchFamily="34" charset="0"/>
              </a:rPr>
              <a:t>2</a:t>
            </a:r>
          </a:p>
          <a:p>
            <a:r>
              <a:rPr lang="en-US" sz="3600" dirty="0">
                <a:latin typeface="Calibri" pitchFamily="34" charset="0"/>
              </a:rPr>
              <a:t>P</a:t>
            </a:r>
          </a:p>
          <a:p>
            <a:r>
              <a:rPr lang="en-US" sz="3600" dirty="0">
                <a:latin typeface="Calibri" pitchFamily="34" charset="0"/>
              </a:rPr>
              <a:t>N</a:t>
            </a:r>
            <a:r>
              <a:rPr lang="en-US" sz="3600" baseline="-25000" dirty="0">
                <a:latin typeface="Calibri" pitchFamily="34" charset="0"/>
              </a:rPr>
              <a:t>1</a:t>
            </a:r>
            <a:r>
              <a:rPr lang="en-US" sz="3600" dirty="0">
                <a:latin typeface="Calibri" pitchFamily="34" charset="0"/>
              </a:rPr>
              <a:t>N</a:t>
            </a:r>
            <a:r>
              <a:rPr lang="en-US" sz="3600" baseline="-25000" dirty="0">
                <a:latin typeface="Calibri" pitchFamily="34" charset="0"/>
              </a:rPr>
              <a:t>2</a:t>
            </a:r>
          </a:p>
          <a:p>
            <a:r>
              <a:rPr lang="en-US" sz="3600" dirty="0">
                <a:latin typeface="Calibri" pitchFamily="34" charset="0"/>
              </a:rPr>
              <a:t>N</a:t>
            </a:r>
            <a:r>
              <a:rPr lang="en-US" sz="3600" baseline="-25000" dirty="0">
                <a:latin typeface="Calibri" pitchFamily="34" charset="0"/>
              </a:rPr>
              <a:t>1</a:t>
            </a:r>
            <a:r>
              <a:rPr lang="en-US" sz="3600" dirty="0">
                <a:latin typeface="Calibri" pitchFamily="34" charset="0"/>
              </a:rPr>
              <a:t>P</a:t>
            </a:r>
          </a:p>
          <a:p>
            <a:r>
              <a:rPr lang="en-US" sz="3600" dirty="0">
                <a:latin typeface="Calibri" pitchFamily="34" charset="0"/>
              </a:rPr>
              <a:t>N</a:t>
            </a:r>
            <a:r>
              <a:rPr lang="en-US" sz="3600" baseline="-25000" dirty="0">
                <a:latin typeface="Calibri" pitchFamily="34" charset="0"/>
              </a:rPr>
              <a:t>2</a:t>
            </a:r>
            <a:r>
              <a:rPr lang="en-US" sz="3600" dirty="0">
                <a:latin typeface="Calibri" pitchFamily="34" charset="0"/>
              </a:rPr>
              <a:t>P</a:t>
            </a:r>
          </a:p>
          <a:p>
            <a:r>
              <a:rPr lang="en-US" sz="3600" dirty="0">
                <a:latin typeface="Calibri" pitchFamily="34" charset="0"/>
              </a:rPr>
              <a:t>N</a:t>
            </a:r>
            <a:r>
              <a:rPr lang="en-US" sz="3600" baseline="-25000" dirty="0">
                <a:latin typeface="Calibri" pitchFamily="34" charset="0"/>
              </a:rPr>
              <a:t>1</a:t>
            </a:r>
            <a:r>
              <a:rPr lang="en-US" sz="3600" dirty="0">
                <a:latin typeface="Calibri" pitchFamily="34" charset="0"/>
              </a:rPr>
              <a:t>N</a:t>
            </a:r>
            <a:r>
              <a:rPr lang="en-US" sz="3600" baseline="-25000" dirty="0">
                <a:latin typeface="Calibri" pitchFamily="34" charset="0"/>
              </a:rPr>
              <a:t>2</a:t>
            </a:r>
            <a:r>
              <a:rPr lang="en-US" sz="3600" dirty="0">
                <a:latin typeface="Calibri" pitchFamily="34" charset="0"/>
              </a:rPr>
              <a:t>P</a:t>
            </a:r>
          </a:p>
        </p:txBody>
      </p:sp>
      <p:sp>
        <p:nvSpPr>
          <p:cNvPr id="6" name="Oval 5"/>
          <p:cNvSpPr/>
          <p:nvPr/>
        </p:nvSpPr>
        <p:spPr>
          <a:xfrm>
            <a:off x="6400800" y="1752600"/>
            <a:ext cx="2057400" cy="1524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N1</a:t>
            </a:r>
            <a:endParaRPr lang="en-US" sz="3200" dirty="0"/>
          </a:p>
        </p:txBody>
      </p:sp>
      <p:sp>
        <p:nvSpPr>
          <p:cNvPr id="7" name="Oval 6"/>
          <p:cNvSpPr/>
          <p:nvPr/>
        </p:nvSpPr>
        <p:spPr>
          <a:xfrm>
            <a:off x="6477000" y="3657600"/>
            <a:ext cx="2057400" cy="1524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N1N2</a:t>
            </a:r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3810000" y="2743200"/>
            <a:ext cx="2057400" cy="1524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N1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4191000" y="4648200"/>
            <a:ext cx="2057400" cy="1524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N1N2P</a:t>
            </a: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2590800" y="1295400"/>
            <a:ext cx="6248400" cy="49530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3771900" y="2171700"/>
            <a:ext cx="5334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95600" y="1676400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Patch or local community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19600" y="6488668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Metacommunity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3.33333E-6 L -0.32083 -0.00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6" grpId="0" animBg="1"/>
      <p:bldP spid="7" grpId="0" animBg="1"/>
      <p:bldP spid="8" grpId="0" animBg="1"/>
      <p:bldP spid="9" grpId="0" animBg="1"/>
      <p:bldP spid="10" grpId="0" animBg="1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/>
          <a:srcRect r="11377" b="16179"/>
          <a:stretch>
            <a:fillRect/>
          </a:stretch>
        </p:blipFill>
        <p:spPr bwMode="auto">
          <a:xfrm>
            <a:off x="1" y="609600"/>
            <a:ext cx="2819400" cy="527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52" y="838200"/>
            <a:ext cx="2714648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Actual data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1000" y="5903893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alibri" pitchFamily="34" charset="0"/>
              </a:rPr>
              <a:t>Species occurrence records for tree hole #2 recorded biweekly from  1978-2003(!)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/>
          <a:srcRect r="490" b="22951"/>
          <a:stretch>
            <a:fillRect/>
          </a:stretch>
        </p:blipFill>
        <p:spPr bwMode="auto">
          <a:xfrm>
            <a:off x="3124200" y="2590800"/>
            <a:ext cx="2895600" cy="197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0" y="2438400"/>
            <a:ext cx="16002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/>
              <a:t>P</a:t>
            </a:r>
          </a:p>
        </p:txBody>
      </p:sp>
      <p:sp>
        <p:nvSpPr>
          <p:cNvPr id="3" name="Oval 2"/>
          <p:cNvSpPr/>
          <p:nvPr/>
        </p:nvSpPr>
        <p:spPr>
          <a:xfrm>
            <a:off x="5715000" y="4648200"/>
            <a:ext cx="1600200" cy="838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FF0000"/>
                </a:solidFill>
              </a:rPr>
              <a:t>N</a:t>
            </a:r>
            <a:r>
              <a:rPr lang="en-US" sz="4800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" name="Oval 3"/>
          <p:cNvSpPr/>
          <p:nvPr/>
        </p:nvSpPr>
        <p:spPr>
          <a:xfrm>
            <a:off x="1676400" y="4648200"/>
            <a:ext cx="1600200" cy="838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0070C0"/>
                </a:solidFill>
              </a:rPr>
              <a:t>N</a:t>
            </a:r>
            <a:r>
              <a:rPr lang="en-US" sz="4800" baseline="-25000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5" name="Straight Arrow Connector 4"/>
          <p:cNvCxnSpPr>
            <a:stCxn id="2" idx="5"/>
            <a:endCxn id="3" idx="0"/>
          </p:cNvCxnSpPr>
          <p:nvPr/>
        </p:nvCxnSpPr>
        <p:spPr>
          <a:xfrm rot="16200000" flipH="1">
            <a:off x="5098303" y="3231402"/>
            <a:ext cx="1494351" cy="13392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2703746" y="3239854"/>
            <a:ext cx="1494351" cy="15678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" idx="6"/>
            <a:endCxn id="3" idx="2"/>
          </p:cNvCxnSpPr>
          <p:nvPr/>
        </p:nvCxnSpPr>
        <p:spPr>
          <a:xfrm>
            <a:off x="3276600" y="5067300"/>
            <a:ext cx="24384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Actual data</a:t>
            </a:r>
          </a:p>
        </p:txBody>
      </p:sp>
      <p:pic>
        <p:nvPicPr>
          <p:cNvPr id="86018" name="Picture 2" descr="http://edis.ifas.ufl.edu/LyraEDISServlet?command=getScreenImage&amp;oid=36475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572000"/>
            <a:ext cx="1400175" cy="1066800"/>
          </a:xfrm>
          <a:prstGeom prst="rect">
            <a:avLst/>
          </a:prstGeom>
          <a:noFill/>
        </p:spPr>
      </p:pic>
      <p:pic>
        <p:nvPicPr>
          <p:cNvPr id="86020" name="Picture 4" descr="http://fmel.ifas.ufl.edu/key/images/genus/ochlerotatus/triseriatus/trislarv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572000"/>
            <a:ext cx="1423731" cy="1489320"/>
          </a:xfrm>
          <a:prstGeom prst="rect">
            <a:avLst/>
          </a:prstGeom>
          <a:noFill/>
        </p:spPr>
      </p:pic>
      <p:pic>
        <p:nvPicPr>
          <p:cNvPr id="86022" name="Picture 6" descr="Toxorhynchites rutilus larv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1219200"/>
            <a:ext cx="2133600" cy="109728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429000" y="762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Toxorhynchites</a:t>
            </a:r>
            <a:r>
              <a:rPr lang="en-US" i="1" dirty="0" smtClean="0"/>
              <a:t> </a:t>
            </a:r>
            <a:r>
              <a:rPr lang="en-US" i="1" dirty="0" err="1" smtClean="0"/>
              <a:t>ru</a:t>
            </a:r>
            <a:r>
              <a:rPr lang="en-US" i="1" dirty="0" err="1" smtClean="0"/>
              <a:t>tilus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038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Ochlerotatus</a:t>
            </a:r>
            <a:r>
              <a:rPr lang="en-US" i="1" dirty="0" smtClean="0"/>
              <a:t> </a:t>
            </a:r>
            <a:r>
              <a:rPr lang="en-US" i="1" dirty="0" err="1" smtClean="0"/>
              <a:t>triseriatus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4038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Aedes</a:t>
            </a:r>
            <a:r>
              <a:rPr lang="en-US" i="1" dirty="0" smtClean="0"/>
              <a:t> </a:t>
            </a:r>
            <a:r>
              <a:rPr lang="en-US" i="1" dirty="0" err="1" smtClean="0"/>
              <a:t>albopictus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8525</TotalTime>
  <Words>1426</Words>
  <Application>Microsoft Office PowerPoint</Application>
  <PresentationFormat>On-screen Show (4:3)</PresentationFormat>
  <Paragraphs>586</Paragraphs>
  <Slides>38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Office Theme</vt:lpstr>
      <vt:lpstr>Equation</vt:lpstr>
      <vt:lpstr>Video Clip</vt:lpstr>
      <vt:lpstr>Modeling Metacommunities:  A comparison of Markov matrix models and agent-based models with empirical data</vt:lpstr>
      <vt:lpstr>Talk Overview</vt:lpstr>
      <vt:lpstr>Can simple community assembly rules be used to accurately model a real metacommunity? </vt:lpstr>
      <vt:lpstr>Objective</vt:lpstr>
      <vt:lpstr>A Minimalist Metacommunity</vt:lpstr>
      <vt:lpstr>A Minimalist Metacommunity</vt:lpstr>
      <vt:lpstr>Metacommunity Species Combinations</vt:lpstr>
      <vt:lpstr>Slide 8</vt:lpstr>
      <vt:lpstr>Slide 9</vt:lpstr>
      <vt:lpstr>Testing Model Predictions</vt:lpstr>
      <vt:lpstr>Empirical data</vt:lpstr>
      <vt:lpstr>Community assembly rules</vt:lpstr>
      <vt:lpstr>Community Assembly Rules</vt:lpstr>
      <vt:lpstr>Competition Assembly Rules</vt:lpstr>
      <vt:lpstr>Predation Assembly Rules</vt:lpstr>
      <vt:lpstr>Miscellaneous Assembly Rules</vt:lpstr>
      <vt:lpstr>Markov matrix models</vt:lpstr>
      <vt:lpstr>Slide 18</vt:lpstr>
      <vt:lpstr>Slide 19</vt:lpstr>
      <vt:lpstr>Slide 20</vt:lpstr>
      <vt:lpstr>Markov matrix model output</vt:lpstr>
      <vt:lpstr>Agent based modeling methods</vt:lpstr>
      <vt:lpstr>Pattern Oriented Modeling (from Grimm and Railsback 2005)</vt:lpstr>
      <vt:lpstr>ABM example</vt:lpstr>
      <vt:lpstr>Randomly generated metacommunity patches by ABM</vt:lpstr>
      <vt:lpstr>ABM Output</vt:lpstr>
      <vt:lpstr>ABM Output</vt:lpstr>
      <vt:lpstr>ABM community frequency output</vt:lpstr>
      <vt:lpstr>Testing Model Predictions</vt:lpstr>
      <vt:lpstr>Why the poor fit? – Markov models</vt:lpstr>
      <vt:lpstr>Why the poor fit? – ABM</vt:lpstr>
      <vt:lpstr>Concluding thoughts…</vt:lpstr>
      <vt:lpstr>Acknowledgements</vt:lpstr>
      <vt:lpstr>Advantages of each model</vt:lpstr>
      <vt:lpstr>Disadvantages of each model</vt:lpstr>
      <vt:lpstr>ABM Parameterization</vt:lpstr>
      <vt:lpstr>ABM Parameterization</vt:lpstr>
      <vt:lpstr>ABM Model Schedule</vt:lpstr>
    </vt:vector>
  </TitlesOfParts>
  <Company>University of Vermont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Metacommunities:  A comparison of matrix and agent-based methods with empirical data</dc:title>
  <dc:creator>gotelliadmin</dc:creator>
  <cp:lastModifiedBy>Your User Name</cp:lastModifiedBy>
  <cp:revision>43</cp:revision>
  <dcterms:created xsi:type="dcterms:W3CDTF">2009-07-27T15:11:39Z</dcterms:created>
  <dcterms:modified xsi:type="dcterms:W3CDTF">2009-08-05T05:45:19Z</dcterms:modified>
</cp:coreProperties>
</file>