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7" r:id="rId1"/>
  </p:sldMasterIdLst>
  <p:notesMasterIdLst>
    <p:notesMasterId r:id="rId30"/>
  </p:notesMasterIdLst>
  <p:sldIdLst>
    <p:sldId id="259" r:id="rId2"/>
    <p:sldId id="258" r:id="rId3"/>
    <p:sldId id="273" r:id="rId4"/>
    <p:sldId id="256" r:id="rId5"/>
    <p:sldId id="260" r:id="rId6"/>
    <p:sldId id="274" r:id="rId7"/>
    <p:sldId id="257" r:id="rId8"/>
    <p:sldId id="268" r:id="rId9"/>
    <p:sldId id="286" r:id="rId10"/>
    <p:sldId id="283" r:id="rId11"/>
    <p:sldId id="284" r:id="rId12"/>
    <p:sldId id="278" r:id="rId13"/>
    <p:sldId id="279" r:id="rId14"/>
    <p:sldId id="280" r:id="rId15"/>
    <p:sldId id="281" r:id="rId16"/>
    <p:sldId id="277" r:id="rId17"/>
    <p:sldId id="282" r:id="rId18"/>
    <p:sldId id="285" r:id="rId19"/>
    <p:sldId id="261" r:id="rId20"/>
    <p:sldId id="270" r:id="rId21"/>
    <p:sldId id="269" r:id="rId22"/>
    <p:sldId id="271" r:id="rId23"/>
    <p:sldId id="267" r:id="rId24"/>
    <p:sldId id="266" r:id="rId25"/>
    <p:sldId id="265" r:id="rId26"/>
    <p:sldId id="264" r:id="rId27"/>
    <p:sldId id="263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F718-1874-D940-97A1-FDDE4135851B}" type="datetimeFigureOut">
              <a:rPr lang="en-US" smtClean="0"/>
              <a:t>6/23/11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6AD0-45F6-BB49-BED6-35CAF0464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A84897-C0A2-334D-B6C8-82A4939AF089}" type="slidenum">
              <a:rPr lang="en-US"/>
              <a:pPr/>
              <a:t>10</a:t>
            </a:fld>
            <a:endParaRPr lang="en-US"/>
          </a:p>
        </p:txBody>
      </p:sp>
      <p:sp>
        <p:nvSpPr>
          <p:cNvPr id="51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357C8-8E09-9E43-9D49-8ABB67BE20D4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6F9B8CD-342D-4579-98EC-A8FD6B7370E1}" type="datetimeFigureOut">
              <a:rPr lang="en-US" smtClean="0"/>
              <a:pPr/>
              <a:t>6/23/11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1947E3-3768-BE43-9807-FABBC1D48874}" type="datetimeFigureOut">
              <a:rPr lang="en-US" smtClean="0"/>
              <a:pPr/>
              <a:t>6/23/11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E3C999-6EB7-DD40-8853-2E191B898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evanwu/Documents/Research%20and%20Employment/BioMod/caDNAno%20files%20and%20CanDo%20outputs/boxwithlid_doublehinge/fluctuations_view2.avi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3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4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5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Robust Origami Containers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Harvard </a:t>
            </a:r>
            <a:r>
              <a:rPr lang="en-US" dirty="0" err="1" smtClean="0"/>
              <a:t>BioMod</a:t>
            </a:r>
            <a:r>
              <a:rPr lang="en-US" dirty="0" smtClean="0"/>
              <a:t> 2011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64700"/>
            <a:ext cx="31750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4234"/>
            <a:ext cx="8228160" cy="1144921"/>
          </a:xfrm>
          <a:ln/>
        </p:spPr>
        <p:txBody>
          <a:bodyPr lIns="82945" tIns="35203" rIns="82945" bIns="4147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>
                <a:latin typeface="Baskerville"/>
                <a:cs typeface="Baskerville"/>
              </a:rPr>
              <a:t>Visualization With </a:t>
            </a:r>
            <a:r>
              <a:rPr lang="en-US" sz="3600" dirty="0" err="1">
                <a:latin typeface="Baskerville"/>
                <a:cs typeface="Baskerville"/>
              </a:rPr>
              <a:t>SphereCAD</a:t>
            </a:r>
            <a:r>
              <a:rPr lang="en-US" sz="3600" dirty="0">
                <a:latin typeface="Baskerville"/>
                <a:cs typeface="Baskerville"/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373419"/>
            <a:ext cx="8228160" cy="4526396"/>
          </a:xfrm>
          <a:ln/>
        </p:spPr>
        <p:txBody>
          <a:bodyPr lIns="82945" tIns="41473" rIns="82945" bIns="41473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Baskerville"/>
                <a:cs typeface="Baskerville"/>
              </a:rPr>
              <a:t>3D rendering </a:t>
            </a:r>
            <a:r>
              <a:rPr lang="en-US" dirty="0">
                <a:latin typeface="Baskerville"/>
                <a:cs typeface="Baskerville"/>
              </a:rPr>
              <a:t>assists in experimental synthesis of spherical origami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6739"/>
          <a:stretch>
            <a:fillRect/>
          </a:stretch>
        </p:blipFill>
        <p:spPr bwMode="auto">
          <a:xfrm>
            <a:off x="615755" y="2604558"/>
            <a:ext cx="3209636" cy="28719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42478" y="5585862"/>
            <a:ext cx="12441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 smtClean="0">
                <a:solidFill>
                  <a:srgbClr val="000000"/>
                </a:solidFill>
                <a:latin typeface="Baskerville"/>
                <a:ea typeface="Arial Unicode MS" charset="0"/>
                <a:cs typeface="Baskerville"/>
              </a:rPr>
              <a:t>Maya 3D</a:t>
            </a:r>
            <a:endParaRPr lang="en-US" dirty="0">
              <a:solidFill>
                <a:srgbClr val="000000"/>
              </a:solidFill>
              <a:latin typeface="Baskerville"/>
              <a:ea typeface="Arial Unicode MS" charset="0"/>
              <a:cs typeface="Baskervil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r="20382"/>
          <a:stretch>
            <a:fillRect/>
          </a:stretch>
        </p:blipFill>
        <p:spPr>
          <a:xfrm>
            <a:off x="5245969" y="2575589"/>
            <a:ext cx="3136033" cy="290089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97331" y="5547377"/>
            <a:ext cx="124416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Baskerville"/>
                <a:ea typeface="Arial Unicode MS" charset="0"/>
                <a:cs typeface="Baskerville"/>
              </a:rPr>
              <a:t>caDNAno</a:t>
            </a:r>
            <a:endParaRPr lang="en-US" dirty="0">
              <a:solidFill>
                <a:srgbClr val="000000"/>
              </a:solidFill>
              <a:latin typeface="Baskerville"/>
              <a:ea typeface="Arial Unicode MS" charset="0"/>
              <a:cs typeface="Baskervil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046874" y="3627668"/>
            <a:ext cx="1002338" cy="4172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80960" y="76533"/>
            <a:ext cx="8228160" cy="1062832"/>
          </a:xfrm>
          <a:ln/>
        </p:spPr>
        <p:txBody>
          <a:bodyPr lIns="82945" tIns="35203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Desired </a:t>
            </a:r>
            <a:r>
              <a:rPr lang="en-US" dirty="0" err="1">
                <a:latin typeface="Baskerville"/>
                <a:cs typeface="Baskerville"/>
              </a:rPr>
              <a:t>SphereCAD</a:t>
            </a:r>
            <a:r>
              <a:rPr lang="en-US" dirty="0">
                <a:latin typeface="Baskerville"/>
                <a:cs typeface="Baskerville"/>
              </a:rPr>
              <a:t> Function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960" y="1482023"/>
            <a:ext cx="8228160" cy="4444307"/>
          </a:xfrm>
          <a:ln/>
        </p:spPr>
        <p:txBody>
          <a:bodyPr lIns="82945" tIns="41473" rIns="82945" bIns="41473"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Through creation and execution of scripts: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Highlight helix #, scaffold position of selected base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Convert spherical coordinates to pairs of helix # and scaffold position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Jump to any position on sphere based on user input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Draw </a:t>
            </a:r>
            <a:r>
              <a:rPr lang="en-US" dirty="0" err="1">
                <a:latin typeface="Baskerville"/>
                <a:cs typeface="Baskerville"/>
              </a:rPr>
              <a:t>nanoparticles</a:t>
            </a:r>
            <a:r>
              <a:rPr lang="en-US" dirty="0">
                <a:latin typeface="Baskerville"/>
                <a:cs typeface="Baskerville"/>
              </a:rPr>
              <a:t> on sphere surface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Baskerville"/>
                <a:cs typeface="Baskerville"/>
              </a:rPr>
              <a:t>Determine whether placement agrees with base orientation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xwithlid_parlockmechanism schematic.jpg"/>
          <p:cNvPicPr>
            <a:picLocks noChangeAspect="1"/>
          </p:cNvPicPr>
          <p:nvPr/>
        </p:nvPicPr>
        <p:blipFill>
          <a:blip r:embed="rId2">
            <a:lum/>
          </a:blip>
          <a:srcRect l="10047" t="12469" r="24572" b="6495"/>
          <a:stretch>
            <a:fillRect/>
          </a:stretch>
        </p:blipFill>
        <p:spPr>
          <a:xfrm>
            <a:off x="3356779" y="1505435"/>
            <a:ext cx="5375438" cy="478299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81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Box with Lid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12" name="Picture 11" descr="Screen shot 2011-06-23 at 11.15.02 AM.png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06760" y="3743422"/>
            <a:ext cx="2703837" cy="2459292"/>
          </a:xfrm>
          <a:prstGeom prst="rect">
            <a:avLst/>
          </a:prstGeom>
          <a:ln w="12700">
            <a:solidFill>
              <a:schemeClr val="tx1">
                <a:alpha val="47000"/>
              </a:schemeClr>
            </a:solidFill>
          </a:ln>
        </p:spPr>
      </p:pic>
      <p:pic>
        <p:nvPicPr>
          <p:cNvPr id="14" name="Picture 13" descr="Screen shot 2011-06-23 at 11.15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9" y="1268415"/>
            <a:ext cx="2703837" cy="2467309"/>
          </a:xfrm>
          <a:prstGeom prst="rect">
            <a:avLst/>
          </a:prstGeom>
          <a:ln w="12700">
            <a:solidFill>
              <a:schemeClr val="tx1">
                <a:alpha val="46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uctuations_view2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900" y="1327150"/>
            <a:ext cx="6375400" cy="47815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CanDo</a:t>
            </a:r>
            <a:r>
              <a:rPr lang="en-US" dirty="0" smtClean="0"/>
              <a:t> Interpretation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xwithlid_parlockmechanism schematic.jpg"/>
          <p:cNvPicPr>
            <a:picLocks noChangeAspect="1"/>
          </p:cNvPicPr>
          <p:nvPr/>
        </p:nvPicPr>
        <p:blipFill>
          <a:blip r:embed="rId2"/>
          <a:srcRect t="977" b="5720"/>
          <a:stretch>
            <a:fillRect/>
          </a:stretch>
        </p:blipFill>
        <p:spPr>
          <a:xfrm>
            <a:off x="92934" y="389801"/>
            <a:ext cx="8958138" cy="590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mal box experi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4" y="1892300"/>
            <a:ext cx="8644255" cy="30732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Minimal Box Test</a:t>
            </a:r>
            <a:endParaRPr lang="en-US" sz="36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Preliminary Experiments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Disulfide </a:t>
            </a:r>
            <a:r>
              <a:rPr lang="en-US" dirty="0" err="1" smtClean="0">
                <a:latin typeface="Baskerville"/>
                <a:cs typeface="Baskerville"/>
              </a:rPr>
              <a:t>crosslinking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Nanoparticle</a:t>
            </a:r>
            <a:r>
              <a:rPr lang="en-US" dirty="0" smtClean="0">
                <a:latin typeface="Baskerville"/>
                <a:cs typeface="Baskerville"/>
              </a:rPr>
              <a:t> conjugation</a:t>
            </a:r>
          </a:p>
          <a:p>
            <a:r>
              <a:rPr lang="en-US" dirty="0" err="1" smtClean="0">
                <a:latin typeface="Baskerville"/>
                <a:cs typeface="Baskerville"/>
              </a:rPr>
              <a:t>Nanoparticle</a:t>
            </a:r>
            <a:r>
              <a:rPr lang="en-US" dirty="0" smtClean="0">
                <a:latin typeface="Baskerville"/>
                <a:cs typeface="Baskerville"/>
              </a:rPr>
              <a:t>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noparticle Ch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06" y="1333624"/>
            <a:ext cx="6457758" cy="49725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9388"/>
            <a:ext cx="8686801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latin typeface="Baskerville"/>
                <a:cs typeface="Baskerville"/>
              </a:rPr>
              <a:t>Nanoparticle</a:t>
            </a:r>
            <a:r>
              <a:rPr lang="en-US" sz="3400" dirty="0" smtClean="0">
                <a:latin typeface="Baskerville"/>
                <a:cs typeface="Baskerville"/>
              </a:rPr>
              <a:t> </a:t>
            </a:r>
            <a:r>
              <a:rPr lang="en-US" sz="3400" dirty="0" smtClean="0">
                <a:latin typeface="Baskerville"/>
                <a:cs typeface="Baskerville"/>
              </a:rPr>
              <a:t>Chain: World’s </a:t>
            </a:r>
            <a:r>
              <a:rPr lang="en-US" sz="3400" dirty="0" smtClean="0">
                <a:latin typeface="Baskerville"/>
                <a:cs typeface="Baskerville"/>
              </a:rPr>
              <a:t>Smallest Necklace</a:t>
            </a:r>
            <a:endParaRPr lang="en-US" sz="34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Annealing Handles to </a:t>
            </a:r>
            <a:r>
              <a:rPr lang="en-US" sz="3600" dirty="0" err="1" smtClean="0">
                <a:latin typeface="Baskerville"/>
                <a:cs typeface="Baskerville"/>
              </a:rPr>
              <a:t>Ultramer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5" name="Content Placeholder 4" descr="gel_chain_cropp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35" r="-2035"/>
          <a:stretch>
            <a:fillRect/>
          </a:stretch>
        </p:blipFill>
        <p:spPr>
          <a:xfrm>
            <a:off x="1588655" y="1688714"/>
            <a:ext cx="5793253" cy="3475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Making 5 nm Gold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Heat aqueous </a:t>
            </a:r>
            <a:r>
              <a:rPr lang="en-US" b="1" dirty="0" smtClean="0">
                <a:latin typeface="Baskerville"/>
                <a:cs typeface="Baskerville"/>
              </a:rPr>
              <a:t>gold chloride</a:t>
            </a:r>
            <a:r>
              <a:rPr lang="en-US" dirty="0" smtClean="0">
                <a:latin typeface="Baskerville"/>
                <a:cs typeface="Baskerville"/>
              </a:rPr>
              <a:t> to 60°C</a:t>
            </a:r>
            <a:endParaRPr lang="en-US" b="1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Add solution of </a:t>
            </a:r>
            <a:r>
              <a:rPr lang="en-US" b="1" dirty="0" smtClean="0">
                <a:latin typeface="Baskerville"/>
                <a:cs typeface="Baskerville"/>
              </a:rPr>
              <a:t>citrate</a:t>
            </a:r>
            <a:r>
              <a:rPr lang="en-US" dirty="0" smtClean="0">
                <a:latin typeface="Baskerville"/>
                <a:cs typeface="Baskerville"/>
              </a:rPr>
              <a:t> (stabilizer), </a:t>
            </a:r>
            <a:r>
              <a:rPr lang="en-US" b="1" dirty="0" smtClean="0">
                <a:latin typeface="Baskerville"/>
                <a:cs typeface="Baskerville"/>
              </a:rPr>
              <a:t>tannic acid </a:t>
            </a:r>
            <a:r>
              <a:rPr lang="en-US" dirty="0" smtClean="0">
                <a:latin typeface="Baskerville"/>
                <a:cs typeface="Baskerville"/>
              </a:rPr>
              <a:t>(reducing agent), </a:t>
            </a:r>
            <a:r>
              <a:rPr lang="en-US" b="1" dirty="0" smtClean="0">
                <a:latin typeface="Baskerville"/>
                <a:cs typeface="Baskerville"/>
              </a:rPr>
              <a:t>potassium carbonate </a:t>
            </a:r>
            <a:r>
              <a:rPr lang="en-US" dirty="0" smtClean="0">
                <a:latin typeface="Baskerville"/>
                <a:cs typeface="Baskerville"/>
              </a:rPr>
              <a:t>(pH adjustment)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31" y="3157643"/>
            <a:ext cx="2022319" cy="2999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Goal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To create DNA origami containers that can load, hold, and release cargo</a:t>
            </a:r>
          </a:p>
          <a:p>
            <a:r>
              <a:rPr lang="en-US" dirty="0" smtClean="0">
                <a:latin typeface="Baskerville"/>
                <a:cs typeface="Baskerville"/>
              </a:rPr>
              <a:t>To do this, we must: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design and fold robust 3D origami featuring enclosed interiors with optimized volumes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design and implement mechanisms that allow us to controllably:</a:t>
            </a:r>
          </a:p>
          <a:p>
            <a:pPr lvl="2"/>
            <a:r>
              <a:rPr lang="en-US" dirty="0" smtClean="0">
                <a:latin typeface="Baskerville"/>
                <a:cs typeface="Baskerville"/>
              </a:rPr>
              <a:t>load cargo by attaching it to the inside of a container</a:t>
            </a:r>
          </a:p>
          <a:p>
            <a:pPr lvl="2"/>
            <a:r>
              <a:rPr lang="en-US" dirty="0" smtClean="0">
                <a:latin typeface="Baskerville"/>
                <a:cs typeface="Baskerville"/>
              </a:rPr>
              <a:t>close the container</a:t>
            </a:r>
          </a:p>
          <a:p>
            <a:pPr lvl="2"/>
            <a:r>
              <a:rPr lang="en-US" dirty="0" err="1" smtClean="0">
                <a:latin typeface="Baskerville"/>
                <a:cs typeface="Baskerville"/>
              </a:rPr>
              <a:t>solubilize</a:t>
            </a:r>
            <a:r>
              <a:rPr lang="en-US" dirty="0" smtClean="0">
                <a:latin typeface="Baskerville"/>
                <a:cs typeface="Baskerville"/>
              </a:rPr>
              <a:t> cargo without leakage to the exterior of the container</a:t>
            </a:r>
          </a:p>
          <a:p>
            <a:pPr lvl="2"/>
            <a:r>
              <a:rPr lang="en-US" dirty="0" smtClean="0">
                <a:latin typeface="Baskerville"/>
                <a:cs typeface="Baskerville"/>
              </a:rPr>
              <a:t>open our container, releasing our cargo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DLS_gold5nm(2)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707" r="-7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Making 15 nm Gold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Heat aqueous </a:t>
            </a:r>
            <a:r>
              <a:rPr lang="en-US" b="1" dirty="0" smtClean="0">
                <a:latin typeface="Baskerville"/>
                <a:cs typeface="Baskerville"/>
              </a:rPr>
              <a:t>gold chloride </a:t>
            </a:r>
            <a:r>
              <a:rPr lang="en-US" dirty="0" smtClean="0">
                <a:latin typeface="Baskerville"/>
                <a:cs typeface="Baskerville"/>
              </a:rPr>
              <a:t>to 95°C</a:t>
            </a:r>
          </a:p>
          <a:p>
            <a:r>
              <a:rPr lang="en-US" dirty="0" smtClean="0">
                <a:latin typeface="Baskerville"/>
                <a:cs typeface="Baskerville"/>
              </a:rPr>
              <a:t>Add </a:t>
            </a:r>
            <a:r>
              <a:rPr lang="en-US" b="1" dirty="0" smtClean="0">
                <a:latin typeface="Baskerville"/>
                <a:cs typeface="Baskerville"/>
              </a:rPr>
              <a:t>citrate</a:t>
            </a:r>
            <a:r>
              <a:rPr lang="en-US" dirty="0" smtClean="0">
                <a:latin typeface="Baskerville"/>
                <a:cs typeface="Baskerville"/>
              </a:rPr>
              <a:t> (stabilizer and reducing agent)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75" y="2486850"/>
            <a:ext cx="2279842" cy="34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4" name="Content Placeholder 3" descr="DLS_gold15n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16" r="-6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Making Larger </a:t>
            </a:r>
            <a:r>
              <a:rPr lang="en-US" dirty="0" err="1" smtClean="0">
                <a:latin typeface="Baskerville"/>
                <a:cs typeface="Baskerville"/>
              </a:rPr>
              <a:t>Nanoparticles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Content Placeholder 5" descr="big nanoparticl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1435" b="-31435"/>
          <a:stretch>
            <a:fillRect/>
          </a:stretch>
        </p:blipFill>
        <p:spPr>
          <a:xfrm>
            <a:off x="457200" y="1165321"/>
            <a:ext cx="4041648" cy="493776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45152" y="2001212"/>
            <a:ext cx="4041648" cy="4937760"/>
          </a:xfrm>
        </p:spPr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Use 5 nm particles as seeds</a:t>
            </a:r>
          </a:p>
          <a:p>
            <a:r>
              <a:rPr lang="en-US" dirty="0" smtClean="0">
                <a:latin typeface="Baskerville"/>
                <a:cs typeface="Baskerville"/>
              </a:rPr>
              <a:t>Vary amount of seed solution</a:t>
            </a:r>
          </a:p>
          <a:p>
            <a:r>
              <a:rPr lang="en-US" dirty="0" smtClean="0">
                <a:latin typeface="Baskerville"/>
                <a:cs typeface="Baskerville"/>
              </a:rPr>
              <a:t>Add gold chloride</a:t>
            </a:r>
          </a:p>
          <a:p>
            <a:r>
              <a:rPr lang="en-US" dirty="0" smtClean="0">
                <a:latin typeface="Baskerville"/>
                <a:cs typeface="Baskerville"/>
              </a:rPr>
              <a:t>Add citrate</a:t>
            </a:r>
          </a:p>
          <a:p>
            <a:r>
              <a:rPr lang="en-US" dirty="0" smtClean="0">
                <a:latin typeface="Baskerville"/>
                <a:cs typeface="Baskerville"/>
              </a:rPr>
              <a:t>Produce ~50-150 nm gold particles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3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500 </a:t>
            </a:r>
            <a:r>
              <a:rPr lang="en-US" dirty="0" err="1" smtClean="0">
                <a:latin typeface="Baskerville"/>
                <a:cs typeface="Baskerville"/>
              </a:rPr>
              <a:t>uL</a:t>
            </a:r>
            <a:r>
              <a:rPr lang="en-US" dirty="0" smtClean="0">
                <a:latin typeface="Baskerville"/>
                <a:cs typeface="Baskerville"/>
              </a:rPr>
              <a:t> of 5 nm seeds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586794"/>
              </p:ext>
            </p:extLst>
          </p:nvPr>
        </p:nvGraphicFramePr>
        <p:xfrm>
          <a:off x="1828800" y="1850384"/>
          <a:ext cx="5486400" cy="4279900"/>
        </p:xfrm>
        <a:graphic>
          <a:graphicData uri="http://schemas.openxmlformats.org/presentationml/2006/ole">
            <p:oleObj spid="_x0000_s194562" name="Document" r:id="rId3" imgW="5486198" imgH="4279742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200 </a:t>
            </a:r>
            <a:r>
              <a:rPr lang="en-US" dirty="0" err="1" smtClean="0">
                <a:latin typeface="Baskerville"/>
                <a:cs typeface="Baskerville"/>
              </a:rPr>
              <a:t>uL</a:t>
            </a:r>
            <a:r>
              <a:rPr lang="en-US" dirty="0" smtClean="0">
                <a:latin typeface="Baskerville"/>
                <a:cs typeface="Baskerville"/>
              </a:rPr>
              <a:t> of 5 nm seeds</a:t>
            </a:r>
            <a:endParaRPr lang="en-US" dirty="0">
              <a:latin typeface="Baskerville"/>
              <a:cs typeface="Baskervill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871602"/>
              </p:ext>
            </p:extLst>
          </p:nvPr>
        </p:nvGraphicFramePr>
        <p:xfrm>
          <a:off x="1828800" y="1859532"/>
          <a:ext cx="5486400" cy="4229100"/>
        </p:xfrm>
        <a:graphic>
          <a:graphicData uri="http://schemas.openxmlformats.org/presentationml/2006/ole">
            <p:oleObj spid="_x0000_s193538" name="Document" r:id="rId3" imgW="5486198" imgH="4228944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50 </a:t>
            </a:r>
            <a:r>
              <a:rPr lang="en-US" dirty="0" err="1" smtClean="0">
                <a:latin typeface="Baskerville"/>
                <a:cs typeface="Baskerville"/>
              </a:rPr>
              <a:t>uL</a:t>
            </a:r>
            <a:r>
              <a:rPr lang="en-US" dirty="0" smtClean="0">
                <a:latin typeface="Baskerville"/>
                <a:cs typeface="Baskerville"/>
              </a:rPr>
              <a:t> of 5 nm seeds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507373"/>
              </p:ext>
            </p:extLst>
          </p:nvPr>
        </p:nvGraphicFramePr>
        <p:xfrm>
          <a:off x="1828800" y="1818166"/>
          <a:ext cx="5486400" cy="4279900"/>
        </p:xfrm>
        <a:graphic>
          <a:graphicData uri="http://schemas.openxmlformats.org/presentationml/2006/ole">
            <p:oleObj spid="_x0000_s192514" name="Document" r:id="rId3" imgW="5486198" imgH="4279742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20 </a:t>
            </a:r>
            <a:r>
              <a:rPr lang="en-US" dirty="0" err="1" smtClean="0">
                <a:latin typeface="Baskerville"/>
                <a:cs typeface="Baskerville"/>
              </a:rPr>
              <a:t>uL</a:t>
            </a:r>
            <a:r>
              <a:rPr lang="en-US" dirty="0" smtClean="0">
                <a:latin typeface="Baskerville"/>
                <a:cs typeface="Baskerville"/>
              </a:rPr>
              <a:t> of 5 nm seeds</a:t>
            </a:r>
            <a:endParaRPr lang="en-US" dirty="0">
              <a:latin typeface="Baskerville"/>
              <a:cs typeface="Baskervill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794150"/>
              </p:ext>
            </p:extLst>
          </p:nvPr>
        </p:nvGraphicFramePr>
        <p:xfrm>
          <a:off x="1828800" y="1872128"/>
          <a:ext cx="5486400" cy="4267200"/>
        </p:xfrm>
        <a:graphic>
          <a:graphicData uri="http://schemas.openxmlformats.org/presentationml/2006/ole">
            <p:oleObj spid="_x0000_s191490" name="Document" r:id="rId3" imgW="5486198" imgH="4267043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Characterizing </a:t>
            </a:r>
            <a:r>
              <a:rPr lang="en-US" sz="3600" dirty="0" err="1" smtClean="0">
                <a:latin typeface="Baskerville"/>
                <a:cs typeface="Baskerville"/>
              </a:rPr>
              <a:t>Nanoparticles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5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uL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of 5 nm seeds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041895"/>
              </p:ext>
            </p:extLst>
          </p:nvPr>
        </p:nvGraphicFramePr>
        <p:xfrm>
          <a:off x="1828800" y="1868269"/>
          <a:ext cx="5486400" cy="4292600"/>
        </p:xfrm>
        <a:graphic>
          <a:graphicData uri="http://schemas.openxmlformats.org/presentationml/2006/ole">
            <p:oleObj spid="_x0000_s190466" name="Document" r:id="rId3" imgW="5486198" imgH="4292442" progId="Word.Document.12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Current Designs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Container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Sphere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Box with lid</a:t>
            </a:r>
          </a:p>
          <a:p>
            <a:r>
              <a:rPr lang="en-US" dirty="0" smtClean="0">
                <a:latin typeface="Baskerville"/>
                <a:cs typeface="Baskerville"/>
              </a:rPr>
              <a:t>Cargo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5 nm gold particles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DNA/RNA strands</a:t>
            </a:r>
          </a:p>
          <a:p>
            <a:pPr lvl="1"/>
            <a:endParaRPr lang="en-US" dirty="0" smtClean="0">
              <a:latin typeface="Baskerville"/>
              <a:cs typeface="Baskerville"/>
            </a:endParaRPr>
          </a:p>
        </p:txBody>
      </p:sp>
      <p:pic>
        <p:nvPicPr>
          <p:cNvPr id="4" name="Content Placeholder 6" descr="sphere_Han_model.png"/>
          <p:cNvPicPr>
            <a:picLocks noChangeAspect="1"/>
          </p:cNvPicPr>
          <p:nvPr/>
        </p:nvPicPr>
        <p:blipFill>
          <a:blip r:embed="rId2"/>
          <a:srcRect t="-6242" b="-6242"/>
          <a:stretch>
            <a:fillRect/>
          </a:stretch>
        </p:blipFill>
        <p:spPr>
          <a:xfrm>
            <a:off x="5155574" y="1143000"/>
            <a:ext cx="1822584" cy="204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88" y="4326621"/>
            <a:ext cx="2319675" cy="1484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28" y="3342915"/>
            <a:ext cx="3124970" cy="219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Sphere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7" name="Content Placeholder 6" descr="sphere_Han_mode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6242" b="-6242"/>
          <a:stretch>
            <a:fillRect/>
          </a:stretch>
        </p:blipFill>
        <p:spPr>
          <a:xfrm>
            <a:off x="457200" y="1328502"/>
            <a:ext cx="2395383" cy="2684448"/>
          </a:xfrm>
        </p:spPr>
      </p:pic>
      <p:pic>
        <p:nvPicPr>
          <p:cNvPr id="8" name="Picture 7" descr="2011-06-13_fig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12950"/>
            <a:ext cx="8229600" cy="233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1204" y="2365667"/>
            <a:ext cx="255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D. Han </a:t>
            </a:r>
            <a:r>
              <a:rPr lang="en-US" i="1" dirty="0" smtClean="0">
                <a:latin typeface="Baskerville"/>
                <a:cs typeface="Baskerville"/>
              </a:rPr>
              <a:t>et al.</a:t>
            </a:r>
            <a:r>
              <a:rPr lang="en-US" dirty="0" smtClean="0">
                <a:latin typeface="Baskerville"/>
                <a:cs typeface="Baskerville"/>
              </a:rPr>
              <a:t>, </a:t>
            </a:r>
            <a:r>
              <a:rPr lang="en-US" i="1" dirty="0" smtClean="0">
                <a:latin typeface="Baskerville"/>
                <a:cs typeface="Baskerville"/>
              </a:rPr>
              <a:t>Science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b="1" dirty="0" smtClean="0">
                <a:latin typeface="Baskerville"/>
                <a:cs typeface="Baskerville"/>
              </a:rPr>
              <a:t>332</a:t>
            </a:r>
            <a:r>
              <a:rPr lang="en-US" dirty="0" smtClean="0">
                <a:latin typeface="Baskerville"/>
                <a:cs typeface="Baskerville"/>
              </a:rPr>
              <a:t>, 342</a:t>
            </a:r>
            <a:r>
              <a:rPr lang="en-US" i="1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(2011)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310" y="1417638"/>
            <a:ext cx="2691368" cy="266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askerville"/>
                <a:cs typeface="Baskerville"/>
              </a:rPr>
              <a:t>Disulfide </a:t>
            </a:r>
            <a:r>
              <a:rPr lang="en-US" sz="4000" dirty="0" err="1" smtClean="0">
                <a:latin typeface="Baskerville"/>
                <a:cs typeface="Baskerville"/>
              </a:rPr>
              <a:t>Crosslinks</a:t>
            </a:r>
            <a:r>
              <a:rPr lang="en-US" sz="4000" dirty="0" smtClean="0">
                <a:latin typeface="Baskerville"/>
                <a:cs typeface="Baskerville"/>
              </a:rPr>
              <a:t>: </a:t>
            </a:r>
            <a:r>
              <a:rPr lang="en-US" sz="3600" dirty="0" err="1" smtClean="0">
                <a:latin typeface="Baskerville"/>
                <a:cs typeface="Baskerville"/>
              </a:rPr>
              <a:t>Solubilization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3" y="1973612"/>
            <a:ext cx="7658485" cy="28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Disulfide </a:t>
            </a:r>
            <a:r>
              <a:rPr lang="en-US" sz="3600" dirty="0" err="1" smtClean="0">
                <a:latin typeface="Baskerville"/>
                <a:cs typeface="Baskerville"/>
              </a:rPr>
              <a:t>Crosslinks</a:t>
            </a:r>
            <a:r>
              <a:rPr lang="en-US" sz="3600" dirty="0" smtClean="0">
                <a:latin typeface="Baskerville"/>
                <a:cs typeface="Baskerville"/>
              </a:rPr>
              <a:t>: Opening Mechanism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70" y="1505560"/>
            <a:ext cx="6996545" cy="457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92" y="445028"/>
            <a:ext cx="9039492" cy="70120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Strand Displacement: Opening Mechanism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" y="1417638"/>
            <a:ext cx="9039492" cy="1937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6934"/>
            <a:ext cx="4114800" cy="2861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688" y="3500640"/>
            <a:ext cx="3381426" cy="315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Restriction Enzyme: </a:t>
            </a:r>
            <a:r>
              <a:rPr lang="en-US" dirty="0" smtClean="0">
                <a:latin typeface="Baskerville"/>
                <a:cs typeface="Baskerville"/>
              </a:rPr>
              <a:t>Opening </a:t>
            </a:r>
            <a:r>
              <a:rPr lang="en-US" dirty="0" smtClean="0">
                <a:latin typeface="Baskerville"/>
                <a:cs typeface="Baskerville"/>
              </a:rPr>
              <a:t>Mechanism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5" y="1268356"/>
            <a:ext cx="8229600" cy="4959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"/>
                <a:cs typeface="Baskerville"/>
              </a:rPr>
              <a:t>Testing the </a:t>
            </a:r>
            <a:r>
              <a:rPr lang="en-US" sz="3600" dirty="0" smtClean="0">
                <a:latin typeface="Baskerville"/>
                <a:cs typeface="Baskerville"/>
              </a:rPr>
              <a:t>Restriction Enzyme </a:t>
            </a:r>
            <a:r>
              <a:rPr lang="en-US" sz="3600" dirty="0" smtClean="0">
                <a:latin typeface="Baskerville"/>
                <a:cs typeface="Baskerville"/>
              </a:rPr>
              <a:t>Design</a:t>
            </a:r>
            <a:endParaRPr lang="en-US" sz="3600" dirty="0">
              <a:latin typeface="Baskerville"/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87" y="2097568"/>
            <a:ext cx="7954965" cy="27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65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185</TotalTime>
  <Words>357</Words>
  <Application>Microsoft Macintosh PowerPoint</Application>
  <PresentationFormat>On-screen Show (4:3)</PresentationFormat>
  <Paragraphs>71</Paragraphs>
  <Slides>28</Slides>
  <Notes>2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Origin</vt:lpstr>
      <vt:lpstr>Document</vt:lpstr>
      <vt:lpstr>Robust Origami Containers</vt:lpstr>
      <vt:lpstr>Goal</vt:lpstr>
      <vt:lpstr>Current Designs</vt:lpstr>
      <vt:lpstr>Sphere</vt:lpstr>
      <vt:lpstr>Disulfide Crosslinks: Solubilization</vt:lpstr>
      <vt:lpstr>Disulfide Crosslinks: Opening Mechanism</vt:lpstr>
      <vt:lpstr>Strand Displacement: Opening Mechanism</vt:lpstr>
      <vt:lpstr>Restriction Enzyme: Opening Mechanism</vt:lpstr>
      <vt:lpstr>Testing the Restriction Enzyme Design</vt:lpstr>
      <vt:lpstr>Visualization With SphereCAD </vt:lpstr>
      <vt:lpstr>Desired SphereCAD Function</vt:lpstr>
      <vt:lpstr>Box with Lid</vt:lpstr>
      <vt:lpstr>CanDo Interpretation</vt:lpstr>
      <vt:lpstr>Slide 14</vt:lpstr>
      <vt:lpstr>Minimal Box Test</vt:lpstr>
      <vt:lpstr>Preliminary Experiments</vt:lpstr>
      <vt:lpstr>Nanoparticle Chain: World’s Smallest Necklace</vt:lpstr>
      <vt:lpstr>Annealing Handles to Ultramer</vt:lpstr>
      <vt:lpstr>Making 5 nm Gold Nanoparticles</vt:lpstr>
      <vt:lpstr>Characterizing Nanoparticles</vt:lpstr>
      <vt:lpstr>Making 15 nm Gold Nanoparticles</vt:lpstr>
      <vt:lpstr>Characterizing Nanoparticles</vt:lpstr>
      <vt:lpstr>Making Larger Nanoparticles</vt:lpstr>
      <vt:lpstr>Characterizing Nanoparticles</vt:lpstr>
      <vt:lpstr>Characterizing Nanoparticles</vt:lpstr>
      <vt:lpstr>Characterizing Nanoparticles</vt:lpstr>
      <vt:lpstr>Characterizing Nanoparticles</vt:lpstr>
      <vt:lpstr>Characterizing Nanoparticles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Origami Containers</dc:title>
  <dc:creator>Sherrie Wang</dc:creator>
  <cp:lastModifiedBy>Sherrie Wang</cp:lastModifiedBy>
  <cp:revision>17</cp:revision>
  <dcterms:created xsi:type="dcterms:W3CDTF">2011-06-23T17:29:32Z</dcterms:created>
  <dcterms:modified xsi:type="dcterms:W3CDTF">2011-06-23T19:17:27Z</dcterms:modified>
</cp:coreProperties>
</file>