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25"/>
  </p:notesMasterIdLst>
  <p:sldIdLst>
    <p:sldId id="256" r:id="rId2"/>
    <p:sldId id="259" r:id="rId3"/>
    <p:sldId id="278" r:id="rId4"/>
    <p:sldId id="260" r:id="rId5"/>
    <p:sldId id="277" r:id="rId6"/>
    <p:sldId id="276" r:id="rId7"/>
    <p:sldId id="280" r:id="rId8"/>
    <p:sldId id="271" r:id="rId9"/>
    <p:sldId id="261" r:id="rId10"/>
    <p:sldId id="265" r:id="rId11"/>
    <p:sldId id="283" r:id="rId12"/>
    <p:sldId id="284" r:id="rId13"/>
    <p:sldId id="266" r:id="rId14"/>
    <p:sldId id="267" r:id="rId15"/>
    <p:sldId id="273" r:id="rId16"/>
    <p:sldId id="274" r:id="rId17"/>
    <p:sldId id="281" r:id="rId18"/>
    <p:sldId id="272" r:id="rId19"/>
    <p:sldId id="268" r:id="rId20"/>
    <p:sldId id="282" r:id="rId21"/>
    <p:sldId id="269" r:id="rId22"/>
    <p:sldId id="262" r:id="rId23"/>
    <p:sldId id="25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1392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52FDC-FB00-9046-9965-701FA5BC04BC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9452D-E28B-154F-B807-AAB970221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48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Additional studies show these genes to be located in 9 </a:t>
            </a:r>
            <a:r>
              <a:rPr lang="en-US" dirty="0" err="1" smtClean="0"/>
              <a:t>discretemodules</a:t>
            </a:r>
            <a:r>
              <a:rPr lang="en-US" dirty="0" smtClean="0"/>
              <a:t>,</a:t>
            </a:r>
            <a:r>
              <a:rPr lang="en-US" baseline="0" dirty="0" smtClean="0"/>
              <a:t> 7 with contiguous genes with multiple transcription units. Thus, it is able to have a rapid, pronounced and coordinated transcriptional </a:t>
            </a:r>
            <a:r>
              <a:rPr lang="en-US" baseline="0" dirty="0" smtClean="0"/>
              <a:t>response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There is a threshold level where higher levels of NO do not induce dormancy </a:t>
            </a:r>
            <a:r>
              <a:rPr lang="en-US" baseline="0" dirty="0" err="1" smtClean="0"/>
              <a:t>regulon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452D-E28B-154F-B807-AAB970221C3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55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Differences</a:t>
            </a:r>
            <a:r>
              <a:rPr lang="en-US" baseline="0" dirty="0" smtClean="0"/>
              <a:t> between dosages are made more extreme when observed at the longer time frame, thus growth arrest may be due to NO inhibiting respiration, which then causes growth arrest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452D-E28B-154F-B807-AAB970221C3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12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Next, the researchers sought</a:t>
            </a:r>
            <a:r>
              <a:rPr lang="en-US" baseline="0" dirty="0" smtClean="0"/>
              <a:t> to find the relationship between O2 and NO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452D-E28B-154F-B807-AAB970221C3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82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Knowing that both </a:t>
            </a:r>
            <a:r>
              <a:rPr lang="en-US" baseline="0" dirty="0" smtClean="0"/>
              <a:t>NO presence and low O2 could induce the dormancy </a:t>
            </a:r>
            <a:r>
              <a:rPr lang="en-US" baseline="0" dirty="0" err="1" smtClean="0"/>
              <a:t>regulon</a:t>
            </a:r>
            <a:r>
              <a:rPr lang="en-US" baseline="0" dirty="0" smtClean="0"/>
              <a:t>, the researchers wanted to investigated if the same molecular sensor was used to detect these changes. This would allow for a better understanding of the pathway and molecular mechanism involved in expression of these genes.</a:t>
            </a:r>
          </a:p>
          <a:p>
            <a:r>
              <a:rPr lang="en-US" baseline="0" dirty="0" smtClean="0"/>
              <a:t>First, they compared high aeration and low aeration cultures on the </a:t>
            </a:r>
            <a:r>
              <a:rPr lang="en-US" baseline="0" dirty="0" err="1" smtClean="0"/>
              <a:t>anount</a:t>
            </a:r>
            <a:r>
              <a:rPr lang="en-US" baseline="0" dirty="0" smtClean="0"/>
              <a:t> of NO necessary for comparable fold </a:t>
            </a:r>
            <a:r>
              <a:rPr lang="en-US" baseline="0" dirty="0" err="1" smtClean="0"/>
              <a:t>inductio</a:t>
            </a:r>
            <a:endParaRPr lang="en-US" dirty="0" smtClean="0"/>
          </a:p>
          <a:p>
            <a:r>
              <a:rPr lang="en-US" dirty="0" smtClean="0"/>
              <a:t>Found that O2 inhibits NO</a:t>
            </a:r>
            <a:r>
              <a:rPr lang="en-US" baseline="0" dirty="0" smtClean="0"/>
              <a:t> mediated </a:t>
            </a:r>
            <a:r>
              <a:rPr lang="en-US" baseline="0" dirty="0" err="1" smtClean="0"/>
              <a:t>regulon</a:t>
            </a:r>
            <a:r>
              <a:rPr lang="en-US" baseline="0" dirty="0" smtClean="0"/>
              <a:t> induction </a:t>
            </a:r>
            <a:r>
              <a:rPr lang="en-US" baseline="0" dirty="0" err="1" smtClean="0"/>
              <a:t>competitivel</a:t>
            </a:r>
            <a:r>
              <a:rPr lang="en-US" baseline="0" dirty="0" smtClean="0"/>
              <a:t>, because 5x more NO was necessary to achieve comparable fold </a:t>
            </a:r>
            <a:r>
              <a:rPr lang="en-US" baseline="0" dirty="0" err="1" smtClean="0"/>
              <a:t>unduction</a:t>
            </a:r>
            <a:r>
              <a:rPr lang="en-US" baseline="0" dirty="0" smtClean="0"/>
              <a:t> in high aeration samples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452D-E28B-154F-B807-AAB970221C3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36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Cyanide is a </a:t>
            </a:r>
            <a:r>
              <a:rPr lang="en-US" dirty="0" err="1" smtClean="0"/>
              <a:t>heme</a:t>
            </a:r>
            <a:r>
              <a:rPr lang="en-US" dirty="0" smtClean="0"/>
              <a:t> protein inhibitor – prevents </a:t>
            </a:r>
            <a:r>
              <a:rPr lang="en-US" dirty="0" err="1" smtClean="0"/>
              <a:t>induciton</a:t>
            </a:r>
            <a:r>
              <a:rPr lang="en-US" dirty="0" smtClean="0"/>
              <a:t> of dormancy </a:t>
            </a:r>
            <a:r>
              <a:rPr lang="en-US" dirty="0" err="1" smtClean="0"/>
              <a:t>regulon</a:t>
            </a:r>
            <a:r>
              <a:rPr lang="en-US" dirty="0" smtClean="0"/>
              <a:t> by</a:t>
            </a:r>
            <a:r>
              <a:rPr lang="en-US" baseline="0" dirty="0" smtClean="0"/>
              <a:t> NO and hypoxia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452D-E28B-154F-B807-AAB970221C3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89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11/18/14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11/18/14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11/18/14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11/18/14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11/18/14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11/18/14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11/18/14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0C4986D-6BE9-4264-908F-02DB36FD8D6C}" type="datetime1">
              <a:rPr lang="en-US" smtClean="0"/>
              <a:t>11/18/14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824" y="511317"/>
            <a:ext cx="8621058" cy="2686095"/>
          </a:xfrm>
        </p:spPr>
        <p:txBody>
          <a:bodyPr>
            <a:noAutofit/>
          </a:bodyPr>
          <a:lstStyle/>
          <a:p>
            <a:pPr algn="ctr"/>
            <a:r>
              <a:rPr lang="en-US" sz="4800" cap="none" dirty="0" smtClean="0">
                <a:latin typeface="Cambria"/>
                <a:cs typeface="Cambria"/>
              </a:rPr>
              <a:t>Inhibition of respiration by nitric oxide induces a </a:t>
            </a:r>
            <a:r>
              <a:rPr lang="en-US" sz="4800" i="1" cap="none" dirty="0">
                <a:latin typeface="Cambria"/>
                <a:cs typeface="Cambria"/>
              </a:rPr>
              <a:t>M</a:t>
            </a:r>
            <a:r>
              <a:rPr lang="en-US" sz="4800" i="1" cap="none" dirty="0" smtClean="0">
                <a:latin typeface="Cambria"/>
                <a:cs typeface="Cambria"/>
              </a:rPr>
              <a:t>ycobacterium tuberculosis</a:t>
            </a:r>
            <a:r>
              <a:rPr lang="en-US" sz="4800" cap="none" dirty="0" smtClean="0">
                <a:latin typeface="Cambria"/>
                <a:cs typeface="Cambria"/>
              </a:rPr>
              <a:t> dormancy program</a:t>
            </a:r>
            <a:endParaRPr lang="en-US" sz="4800" cap="none" dirty="0">
              <a:latin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0273" y="3446537"/>
            <a:ext cx="7406640" cy="3411463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3500" dirty="0" err="1">
                <a:solidFill>
                  <a:schemeClr val="tx1"/>
                </a:solidFill>
                <a:latin typeface="Cambria"/>
                <a:cs typeface="Cambria"/>
              </a:rPr>
              <a:t>Voskuil</a:t>
            </a:r>
            <a:r>
              <a:rPr lang="en-US" sz="3500" dirty="0">
                <a:solidFill>
                  <a:schemeClr val="tx1"/>
                </a:solidFill>
                <a:latin typeface="Cambria"/>
                <a:cs typeface="Cambria"/>
              </a:rPr>
              <a:t>, M.I., </a:t>
            </a:r>
            <a:r>
              <a:rPr lang="en-US" sz="3500" dirty="0" err="1">
                <a:solidFill>
                  <a:schemeClr val="tx1"/>
                </a:solidFill>
                <a:latin typeface="Cambria"/>
                <a:cs typeface="Cambria"/>
              </a:rPr>
              <a:t>Schappinger</a:t>
            </a:r>
            <a:r>
              <a:rPr lang="en-US" sz="3500" dirty="0">
                <a:solidFill>
                  <a:schemeClr val="tx1"/>
                </a:solidFill>
                <a:latin typeface="Cambria"/>
                <a:cs typeface="Cambria"/>
              </a:rPr>
              <a:t>, D., Visconti, K.C., Harrell, M.I., </a:t>
            </a:r>
            <a:r>
              <a:rPr lang="en-US" sz="3500" dirty="0" err="1">
                <a:solidFill>
                  <a:schemeClr val="tx1"/>
                </a:solidFill>
                <a:latin typeface="Cambria"/>
                <a:cs typeface="Cambria"/>
              </a:rPr>
              <a:t>Dolganov</a:t>
            </a:r>
            <a:r>
              <a:rPr lang="en-US" sz="3500" dirty="0">
                <a:solidFill>
                  <a:schemeClr val="tx1"/>
                </a:solidFill>
                <a:latin typeface="Cambria"/>
                <a:cs typeface="Cambria"/>
              </a:rPr>
              <a:t>, G.M., Sherman, D.R., and </a:t>
            </a:r>
            <a:r>
              <a:rPr lang="en-US" sz="3500" dirty="0" err="1">
                <a:solidFill>
                  <a:schemeClr val="tx1"/>
                </a:solidFill>
                <a:latin typeface="Cambria"/>
                <a:cs typeface="Cambria"/>
              </a:rPr>
              <a:t>Schoolnik</a:t>
            </a:r>
            <a:r>
              <a:rPr lang="en-US" sz="3500" dirty="0">
                <a:solidFill>
                  <a:schemeClr val="tx1"/>
                </a:solidFill>
                <a:latin typeface="Cambria"/>
                <a:cs typeface="Cambria"/>
              </a:rPr>
              <a:t>, G.K. (2003)</a:t>
            </a:r>
            <a:r>
              <a:rPr lang="en-US" sz="3500" dirty="0" smtClean="0">
                <a:solidFill>
                  <a:schemeClr val="tx1"/>
                </a:solidFill>
                <a:latin typeface="Cambria"/>
                <a:cs typeface="Cambria"/>
              </a:rPr>
              <a:t>.  </a:t>
            </a:r>
            <a:r>
              <a:rPr lang="hr-HR" sz="3500" i="1" dirty="0">
                <a:solidFill>
                  <a:schemeClr val="tx1"/>
                </a:solidFill>
                <a:latin typeface="Cambria"/>
                <a:cs typeface="Cambria"/>
              </a:rPr>
              <a:t>J. Exp. Med. 198</a:t>
            </a:r>
            <a:r>
              <a:rPr lang="hr-HR" sz="3500" dirty="0">
                <a:solidFill>
                  <a:schemeClr val="tx1"/>
                </a:solidFill>
                <a:latin typeface="Cambria"/>
                <a:cs typeface="Cambria"/>
              </a:rPr>
              <a:t>(5), 705-713. doi:10.1084/jem.20030205</a:t>
            </a:r>
            <a:r>
              <a:rPr lang="hr-HR" sz="3500" dirty="0" smtClean="0">
                <a:solidFill>
                  <a:schemeClr val="tx1"/>
                </a:solidFill>
                <a:latin typeface="Cambria"/>
                <a:cs typeface="Cambria"/>
              </a:rPr>
              <a:t>.</a:t>
            </a:r>
          </a:p>
          <a:p>
            <a:pPr algn="ctr"/>
            <a:endParaRPr lang="hr-HR" dirty="0">
              <a:solidFill>
                <a:schemeClr val="tx1"/>
              </a:solidFill>
              <a:latin typeface="Cambria"/>
              <a:cs typeface="Cambria"/>
            </a:endParaRPr>
          </a:p>
          <a:p>
            <a:pPr algn="ctr"/>
            <a:r>
              <a:rPr lang="hr-HR" dirty="0" smtClean="0">
                <a:solidFill>
                  <a:schemeClr val="tx1"/>
                </a:solidFill>
                <a:latin typeface="Cambria"/>
                <a:cs typeface="Cambria"/>
              </a:rPr>
              <a:t>Journal Club Presentation</a:t>
            </a:r>
          </a:p>
          <a:p>
            <a:pPr algn="ctr"/>
            <a:r>
              <a:rPr lang="hr-HR" dirty="0" smtClean="0">
                <a:solidFill>
                  <a:schemeClr val="tx1"/>
                </a:solidFill>
                <a:latin typeface="Cambria"/>
                <a:cs typeface="Cambria"/>
              </a:rPr>
              <a:t>Isabel Gonzaga</a:t>
            </a:r>
          </a:p>
          <a:p>
            <a:pPr algn="ctr"/>
            <a:r>
              <a:rPr lang="hr-HR" dirty="0" smtClean="0">
                <a:solidFill>
                  <a:schemeClr val="tx1"/>
                </a:solidFill>
                <a:latin typeface="Cambria"/>
                <a:cs typeface="Cambria"/>
              </a:rPr>
              <a:t>BIOL 398: Bioinformatics Laboratory</a:t>
            </a:r>
          </a:p>
          <a:p>
            <a:pPr algn="ctr"/>
            <a:r>
              <a:rPr lang="hr-HR" dirty="0" smtClean="0">
                <a:solidFill>
                  <a:schemeClr val="tx1"/>
                </a:solidFill>
                <a:latin typeface="Cambria"/>
                <a:cs typeface="Cambria"/>
              </a:rPr>
              <a:t>November 12, 2014</a:t>
            </a:r>
            <a:endParaRPr lang="en-US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401745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induces gene expression for 48 genes in vivo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81177" y="1389529"/>
            <a:ext cx="3905624" cy="50021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40 minute exposure of varying concentrations of </a:t>
            </a:r>
            <a:r>
              <a:rPr lang="en-US" dirty="0" smtClean="0"/>
              <a:t>DETA/NO</a:t>
            </a:r>
          </a:p>
          <a:p>
            <a:pPr lvl="1"/>
            <a:r>
              <a:rPr lang="en-US" dirty="0"/>
              <a:t>DETA/NO releases NO and rapidly induced 48 gene set (dormancy region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Bars: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verage </a:t>
            </a:r>
            <a:r>
              <a:rPr lang="en-US" dirty="0" smtClean="0"/>
              <a:t>induction of dormancy </a:t>
            </a:r>
            <a:r>
              <a:rPr lang="en-US" dirty="0" err="1" smtClean="0"/>
              <a:t>regulon</a:t>
            </a:r>
            <a:r>
              <a:rPr lang="en-US" dirty="0" smtClean="0"/>
              <a:t> (consistent 5-</a:t>
            </a:r>
            <a:r>
              <a:rPr lang="en-US" dirty="0" smtClean="0"/>
              <a:t>7 fold)</a:t>
            </a:r>
          </a:p>
          <a:p>
            <a:pPr lvl="1"/>
            <a:r>
              <a:rPr lang="en-US" dirty="0" smtClean="0"/>
              <a:t>Plotted line:</a:t>
            </a:r>
          </a:p>
          <a:p>
            <a:pPr lvl="2"/>
            <a:r>
              <a:rPr lang="en-US" dirty="0"/>
              <a:t>N</a:t>
            </a:r>
            <a:r>
              <a:rPr lang="en-US" dirty="0" smtClean="0"/>
              <a:t>umber of other induced genes in the array (with a greater than 2 fold induction)</a:t>
            </a:r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2" name="Picture 1" descr="400px-Voskuiletalf2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43" b="50951"/>
          <a:stretch/>
        </p:blipFill>
        <p:spPr>
          <a:xfrm>
            <a:off x="457200" y="1837704"/>
            <a:ext cx="4157591" cy="433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085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966" y="533400"/>
            <a:ext cx="8776446" cy="990600"/>
          </a:xfrm>
        </p:spPr>
        <p:txBody>
          <a:bodyPr>
            <a:noAutofit/>
          </a:bodyPr>
          <a:lstStyle/>
          <a:p>
            <a:r>
              <a:rPr lang="en-US" dirty="0" smtClean="0"/>
              <a:t>NO response not desensitized to subsequent doses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271682" cy="4718304"/>
          </a:xfrm>
        </p:spPr>
        <p:txBody>
          <a:bodyPr/>
          <a:lstStyle/>
          <a:p>
            <a:pPr lvl="1"/>
            <a:r>
              <a:rPr lang="en-US" dirty="0" smtClean="0"/>
              <a:t>500 </a:t>
            </a:r>
            <a:r>
              <a:rPr lang="en-US" dirty="0" err="1" smtClean="0"/>
              <a:t>μM</a:t>
            </a:r>
            <a:r>
              <a:rPr lang="en-US" dirty="0" smtClean="0"/>
              <a:t> DETA/NO injected initially</a:t>
            </a:r>
          </a:p>
          <a:p>
            <a:pPr lvl="1"/>
            <a:r>
              <a:rPr lang="en-US" dirty="0" smtClean="0"/>
              <a:t>Microarrays ran at various time points to test for fold induction</a:t>
            </a:r>
          </a:p>
          <a:p>
            <a:pPr lvl="1"/>
            <a:r>
              <a:rPr lang="en-US" dirty="0" smtClean="0"/>
              <a:t>Additional NO dose administered after 24 hour point</a:t>
            </a:r>
            <a:endParaRPr lang="en-US" dirty="0"/>
          </a:p>
          <a:p>
            <a:pPr lvl="1"/>
            <a:r>
              <a:rPr lang="en-US" dirty="0"/>
              <a:t>NO dissipation returned induction to basal levels</a:t>
            </a:r>
          </a:p>
          <a:p>
            <a:endParaRPr lang="en-US" dirty="0"/>
          </a:p>
        </p:txBody>
      </p:sp>
      <p:pic>
        <p:nvPicPr>
          <p:cNvPr id="5" name="Content Placeholder 4" descr="400px-Voskuiletalf2.jpg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22" t="3" r="237" b="50911"/>
          <a:stretch/>
        </p:blipFill>
        <p:spPr>
          <a:xfrm>
            <a:off x="262966" y="2196292"/>
            <a:ext cx="4592916" cy="345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785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qRT</a:t>
            </a:r>
            <a:r>
              <a:rPr lang="en-US" dirty="0" smtClean="0"/>
              <a:t>-PCR confirmed in vitro and in vivo induction of dormancy </a:t>
            </a:r>
            <a:r>
              <a:rPr lang="en-US" dirty="0" err="1" smtClean="0"/>
              <a:t>regulon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en-US" dirty="0" err="1"/>
              <a:t>qRT</a:t>
            </a:r>
            <a:r>
              <a:rPr lang="en-US" dirty="0"/>
              <a:t>-PCR measured induction magnitude of five sentinel NO induced </a:t>
            </a:r>
            <a:r>
              <a:rPr lang="en-US" dirty="0" smtClean="0"/>
              <a:t>genes</a:t>
            </a:r>
          </a:p>
          <a:p>
            <a:pPr lvl="1"/>
            <a:r>
              <a:rPr lang="en-US" dirty="0" smtClean="0"/>
              <a:t>In vitro and in vivo (in mouse lungs) induction compared </a:t>
            </a:r>
            <a:endParaRPr lang="en-US" dirty="0"/>
          </a:p>
          <a:p>
            <a:pPr lvl="1"/>
            <a:r>
              <a:rPr lang="en-US" dirty="0"/>
              <a:t>mRNA levels up to 140x increase</a:t>
            </a:r>
          </a:p>
          <a:p>
            <a:endParaRPr lang="en-US" dirty="0"/>
          </a:p>
        </p:txBody>
      </p:sp>
      <p:pic>
        <p:nvPicPr>
          <p:cNvPr id="5" name="Content Placeholder 4" descr="400px-Voskuiletalf2.jpg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15" t="47574" r="35268" b="-1"/>
          <a:stretch/>
        </p:blipFill>
        <p:spPr>
          <a:xfrm>
            <a:off x="0" y="2091764"/>
            <a:ext cx="4975693" cy="330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972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Dormancy </a:t>
            </a:r>
            <a:r>
              <a:rPr lang="en-US" dirty="0" err="1" smtClean="0"/>
              <a:t>regulon</a:t>
            </a:r>
            <a:r>
              <a:rPr lang="en-US" dirty="0" smtClean="0"/>
              <a:t> increases overall </a:t>
            </a:r>
            <a:r>
              <a:rPr lang="en-US" i="1" dirty="0" smtClean="0"/>
              <a:t>M</a:t>
            </a:r>
            <a:r>
              <a:rPr lang="en-US" i="1" dirty="0"/>
              <a:t>. tuberculosis</a:t>
            </a:r>
            <a:r>
              <a:rPr lang="en-US" dirty="0"/>
              <a:t> </a:t>
            </a:r>
            <a:r>
              <a:rPr lang="en-US" dirty="0" smtClean="0"/>
              <a:t>fitness in </a:t>
            </a:r>
            <a:r>
              <a:rPr lang="en-US" dirty="0"/>
              <a:t>vitro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13765" y="4512116"/>
            <a:ext cx="8373035" cy="192430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292934"/>
                </a:solidFill>
              </a:rPr>
              <a:t>Grey: Wild type 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White: Mutant (dormancy </a:t>
            </a:r>
            <a:r>
              <a:rPr lang="en-US" dirty="0" err="1" smtClean="0">
                <a:solidFill>
                  <a:srgbClr val="292934"/>
                </a:solidFill>
              </a:rPr>
              <a:t>regulon</a:t>
            </a:r>
            <a:r>
              <a:rPr lang="en-US" dirty="0" smtClean="0">
                <a:solidFill>
                  <a:srgbClr val="292934"/>
                </a:solidFill>
              </a:rPr>
              <a:t> knockout)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All samples grown in low O</a:t>
            </a:r>
            <a:r>
              <a:rPr lang="en-US" baseline="-25000" dirty="0" smtClean="0">
                <a:solidFill>
                  <a:srgbClr val="292934"/>
                </a:solidFill>
              </a:rPr>
              <a:t>2</a:t>
            </a:r>
            <a:r>
              <a:rPr lang="en-US" dirty="0" smtClean="0">
                <a:solidFill>
                  <a:srgbClr val="292934"/>
                </a:solidFill>
              </a:rPr>
              <a:t> induced dormant state</a:t>
            </a:r>
          </a:p>
          <a:p>
            <a:r>
              <a:rPr lang="en-US" dirty="0" err="1" smtClean="0">
                <a:solidFill>
                  <a:srgbClr val="292934"/>
                </a:solidFill>
              </a:rPr>
              <a:t>Wildtype</a:t>
            </a:r>
            <a:r>
              <a:rPr lang="en-US" dirty="0" smtClean="0">
                <a:solidFill>
                  <a:srgbClr val="292934"/>
                </a:solidFill>
              </a:rPr>
              <a:t> showed 200 fold greater viability at 40 and 50 day time points compared to mutant</a:t>
            </a:r>
          </a:p>
          <a:p>
            <a:pPr marL="274320" lvl="1" indent="0">
              <a:buNone/>
            </a:pPr>
            <a:endParaRPr lang="en-US" dirty="0">
              <a:solidFill>
                <a:srgbClr val="292934"/>
              </a:solidFill>
            </a:endParaRPr>
          </a:p>
        </p:txBody>
      </p:sp>
      <p:pic>
        <p:nvPicPr>
          <p:cNvPr id="2" name="Picture 1" descr="400px-Voskuiletalf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47" y="1673352"/>
            <a:ext cx="5080000" cy="27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085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inhibits respiration for </a:t>
            </a:r>
            <a:r>
              <a:rPr lang="en-US" i="1" dirty="0" smtClean="0"/>
              <a:t>M. tuberculosis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61460" y="1673352"/>
            <a:ext cx="3725340" cy="4718304"/>
          </a:xfrm>
        </p:spPr>
        <p:txBody>
          <a:bodyPr/>
          <a:lstStyle/>
          <a:p>
            <a:r>
              <a:rPr lang="en-US" dirty="0" smtClean="0"/>
              <a:t>Dormancy </a:t>
            </a:r>
            <a:r>
              <a:rPr lang="en-US" dirty="0" err="1" smtClean="0"/>
              <a:t>regulon</a:t>
            </a:r>
            <a:r>
              <a:rPr lang="en-US" dirty="0" smtClean="0"/>
              <a:t> induction dependent on amount of NO present</a:t>
            </a:r>
            <a:endParaRPr lang="en-US" dirty="0"/>
          </a:p>
        </p:txBody>
      </p:sp>
      <p:pic>
        <p:nvPicPr>
          <p:cNvPr id="2" name="Picture 1" descr="400px-Voskuiletalf4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309" b="46084"/>
          <a:stretch/>
        </p:blipFill>
        <p:spPr>
          <a:xfrm>
            <a:off x="457200" y="2076764"/>
            <a:ext cx="3499207" cy="3970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085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4471" y="373529"/>
            <a:ext cx="9009529" cy="1150471"/>
          </a:xfrm>
        </p:spPr>
        <p:txBody>
          <a:bodyPr>
            <a:normAutofit/>
          </a:bodyPr>
          <a:lstStyle/>
          <a:p>
            <a:r>
              <a:rPr lang="en-US" dirty="0" smtClean="0"/>
              <a:t>High levels of NO cause growth arrest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98824" y="4676588"/>
            <a:ext cx="8387976" cy="218141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B: NO released over time</a:t>
            </a:r>
          </a:p>
          <a:p>
            <a:pPr lvl="1"/>
            <a:r>
              <a:rPr lang="en-US" dirty="0" smtClean="0"/>
              <a:t>Concentration </a:t>
            </a:r>
            <a:r>
              <a:rPr lang="en-US" dirty="0" smtClean="0"/>
              <a:t>lowere</a:t>
            </a:r>
            <a:r>
              <a:rPr lang="en-US" dirty="0" smtClean="0"/>
              <a:t>d </a:t>
            </a:r>
            <a:r>
              <a:rPr lang="en-US" dirty="0" smtClean="0"/>
              <a:t>below threshold level at ~16-17 hours</a:t>
            </a:r>
          </a:p>
          <a:p>
            <a:pPr lvl="1"/>
            <a:r>
              <a:rPr lang="en-US" dirty="0" smtClean="0"/>
              <a:t>Bacterial growth after this point</a:t>
            </a:r>
          </a:p>
          <a:p>
            <a:r>
              <a:rPr lang="en-US" dirty="0" smtClean="0"/>
              <a:t>D: Growth </a:t>
            </a:r>
            <a:r>
              <a:rPr lang="en-US" dirty="0" smtClean="0"/>
              <a:t>inhibition </a:t>
            </a:r>
            <a:r>
              <a:rPr lang="en-US" dirty="0" smtClean="0"/>
              <a:t>by NO overlaid with </a:t>
            </a:r>
            <a:r>
              <a:rPr lang="en-US" dirty="0" smtClean="0"/>
              <a:t>induction of</a:t>
            </a:r>
            <a:r>
              <a:rPr lang="en-US" dirty="0" smtClean="0"/>
              <a:t> dormancy </a:t>
            </a:r>
            <a:r>
              <a:rPr lang="en-US" dirty="0" err="1" smtClean="0"/>
              <a:t>regulon</a:t>
            </a:r>
            <a:endParaRPr lang="en-US" dirty="0" smtClean="0"/>
          </a:p>
          <a:p>
            <a:pPr lvl="1"/>
            <a:r>
              <a:rPr lang="en-US" dirty="0" smtClean="0"/>
              <a:t>Grey: basal levels</a:t>
            </a:r>
          </a:p>
          <a:p>
            <a:pPr lvl="1"/>
            <a:r>
              <a:rPr lang="en-US" dirty="0" smtClean="0"/>
              <a:t>Growth resumes after NO concentration appears below threshold </a:t>
            </a:r>
            <a:endParaRPr lang="en-US" dirty="0"/>
          </a:p>
        </p:txBody>
      </p:sp>
      <p:pic>
        <p:nvPicPr>
          <p:cNvPr id="2" name="Picture 1" descr="400px-Voskuiletalf4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42" b="49312"/>
          <a:stretch/>
        </p:blipFill>
        <p:spPr>
          <a:xfrm>
            <a:off x="561788" y="1419351"/>
            <a:ext cx="3424499" cy="3257237"/>
          </a:xfrm>
          <a:prstGeom prst="rect">
            <a:avLst/>
          </a:prstGeom>
        </p:spPr>
      </p:pic>
      <p:pic>
        <p:nvPicPr>
          <p:cNvPr id="5" name="Picture 4" descr="400px-Voskuiletalf4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87" t="50042"/>
          <a:stretch/>
        </p:blipFill>
        <p:spPr>
          <a:xfrm>
            <a:off x="4404640" y="1273560"/>
            <a:ext cx="3827949" cy="340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3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3659" y="383988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Viability of </a:t>
            </a:r>
            <a:r>
              <a:rPr lang="en-US" i="1" dirty="0" smtClean="0"/>
              <a:t>M. tuberculosis</a:t>
            </a:r>
            <a:r>
              <a:rPr lang="en-US" dirty="0"/>
              <a:t> </a:t>
            </a:r>
            <a:r>
              <a:rPr lang="en-US" dirty="0" smtClean="0"/>
              <a:t>unaffected by NO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61460" y="1150471"/>
            <a:ext cx="3725340" cy="524118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Grey bars: 4 hours</a:t>
            </a:r>
          </a:p>
          <a:p>
            <a:r>
              <a:rPr lang="en-US" dirty="0" smtClean="0"/>
              <a:t>White bars: 24 hours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Effects of low concentration are reversible because viability unaffected</a:t>
            </a:r>
          </a:p>
          <a:p>
            <a:pPr lvl="1"/>
            <a:r>
              <a:rPr lang="en-US" dirty="0" smtClean="0"/>
              <a:t>High concentrations only have slight effect</a:t>
            </a:r>
          </a:p>
          <a:p>
            <a:r>
              <a:rPr lang="en-US" dirty="0" smtClean="0"/>
              <a:t>Growth arrest by NO likely due to respiratory inhibition as a result of NO exposure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2" name="Picture 1" descr="400px-Voskuiletalf4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208" r="55847"/>
          <a:stretch/>
        </p:blipFill>
        <p:spPr>
          <a:xfrm>
            <a:off x="457200" y="1718236"/>
            <a:ext cx="4099859" cy="4086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3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Tuberculosis latency period is crucial for disease control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Dormancy </a:t>
            </a:r>
            <a:r>
              <a:rPr lang="en-US" dirty="0" err="1">
                <a:solidFill>
                  <a:schemeClr val="accent5"/>
                </a:solidFill>
              </a:rPr>
              <a:t>regulon</a:t>
            </a:r>
            <a:r>
              <a:rPr lang="en-US" dirty="0">
                <a:solidFill>
                  <a:schemeClr val="accent5"/>
                </a:solidFill>
              </a:rPr>
              <a:t> determined by NO, dormancy and hypoxia response</a:t>
            </a:r>
          </a:p>
          <a:p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competes with NO </a:t>
            </a:r>
            <a:r>
              <a:rPr lang="en-US" dirty="0" smtClean="0"/>
              <a:t>for induction </a:t>
            </a:r>
            <a:r>
              <a:rPr lang="en-US" dirty="0"/>
              <a:t>of dormancy </a:t>
            </a:r>
            <a:r>
              <a:rPr lang="en-US" dirty="0" err="1"/>
              <a:t>regulon</a:t>
            </a:r>
            <a:endParaRPr lang="en-US" dirty="0"/>
          </a:p>
          <a:p>
            <a:r>
              <a:rPr lang="en-US" dirty="0">
                <a:solidFill>
                  <a:schemeClr val="accent5"/>
                </a:solidFill>
              </a:rPr>
              <a:t>Cytochrome oxidase is proposed as regulator to sense O</a:t>
            </a:r>
            <a:r>
              <a:rPr lang="en-US" baseline="-25000" dirty="0">
                <a:solidFill>
                  <a:schemeClr val="accent5"/>
                </a:solidFill>
              </a:rPr>
              <a:t>2</a:t>
            </a:r>
            <a:r>
              <a:rPr lang="en-US" dirty="0">
                <a:solidFill>
                  <a:schemeClr val="accent5"/>
                </a:solidFill>
              </a:rPr>
              <a:t> and NO levels in pathway</a:t>
            </a:r>
          </a:p>
        </p:txBody>
      </p:sp>
    </p:spTree>
    <p:extLst>
      <p:ext uri="{BB962C8B-B14F-4D97-AF65-F5344CB8AC3E}">
        <p14:creationId xmlns:p14="http://schemas.microsoft.com/office/powerpoint/2010/main" val="2649561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275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r>
              <a:rPr lang="en-US" dirty="0"/>
              <a:t> </a:t>
            </a:r>
            <a:r>
              <a:rPr lang="en-US" dirty="0" smtClean="0"/>
              <a:t>competitively inhibits NO mediated </a:t>
            </a:r>
            <a:r>
              <a:rPr lang="en-US" dirty="0" err="1" smtClean="0"/>
              <a:t>regulon</a:t>
            </a:r>
            <a:r>
              <a:rPr lang="en-US" dirty="0" smtClean="0"/>
              <a:t> induction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Microarray used to compare gene induction after exposing high vs. low aerated cultures to different combinations of NO</a:t>
            </a:r>
          </a:p>
          <a:p>
            <a:r>
              <a:rPr lang="en-US" dirty="0" smtClean="0"/>
              <a:t>Low </a:t>
            </a:r>
            <a:r>
              <a:rPr lang="en-US" dirty="0"/>
              <a:t>aeration: only 1-</a:t>
            </a:r>
            <a:r>
              <a:rPr lang="en-US" dirty="0" smtClean="0"/>
              <a:t>5μM </a:t>
            </a:r>
            <a:r>
              <a:rPr lang="en-US" dirty="0"/>
              <a:t>DETA/NO needed to initiate induction of dormancy </a:t>
            </a:r>
            <a:r>
              <a:rPr lang="en-US" dirty="0" err="1"/>
              <a:t>regulon</a:t>
            </a:r>
            <a:endParaRPr lang="en-US" dirty="0"/>
          </a:p>
          <a:p>
            <a:r>
              <a:rPr lang="en-US" dirty="0"/>
              <a:t>High aeration: at least 5x more NO </a:t>
            </a:r>
            <a:r>
              <a:rPr lang="en-US" dirty="0" smtClean="0"/>
              <a:t>necessary</a:t>
            </a:r>
          </a:p>
          <a:p>
            <a:r>
              <a:rPr lang="en-US" dirty="0" smtClean="0"/>
              <a:t>Consistent with idea that same molecular sensor monitors O</a:t>
            </a:r>
            <a:r>
              <a:rPr lang="en-US" baseline="-25000" dirty="0" smtClean="0"/>
              <a:t>2</a:t>
            </a:r>
            <a:r>
              <a:rPr lang="en-US" dirty="0" smtClean="0"/>
              <a:t> and NO</a:t>
            </a:r>
          </a:p>
        </p:txBody>
      </p:sp>
      <p:pic>
        <p:nvPicPr>
          <p:cNvPr id="5" name="Picture 4" descr="400px-Voskuiletalf5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20" b="69454"/>
          <a:stretch/>
        </p:blipFill>
        <p:spPr>
          <a:xfrm>
            <a:off x="566737" y="2838764"/>
            <a:ext cx="3674397" cy="279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7761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00px-Voskuiletalf5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40" r="67262"/>
          <a:stretch/>
        </p:blipFill>
        <p:spPr>
          <a:xfrm rot="16200000">
            <a:off x="4219043" y="-1130540"/>
            <a:ext cx="1759108" cy="7866372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Cyanide blocks expression of dormancy </a:t>
            </a:r>
            <a:r>
              <a:rPr lang="en-US" dirty="0" err="1" smtClean="0"/>
              <a:t>regulon</a:t>
            </a:r>
            <a:r>
              <a:rPr lang="en-US" dirty="0" smtClean="0"/>
              <a:t> genes induced  by NO and low O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732118" y="3974352"/>
            <a:ext cx="7700682" cy="241730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Heme</a:t>
            </a:r>
            <a:r>
              <a:rPr lang="en-US" dirty="0"/>
              <a:t> binds to NO and O</a:t>
            </a:r>
            <a:r>
              <a:rPr lang="en-US" baseline="-25000" dirty="0"/>
              <a:t>2</a:t>
            </a:r>
            <a:r>
              <a:rPr lang="en-US" dirty="0"/>
              <a:t>; </a:t>
            </a:r>
            <a:r>
              <a:rPr lang="en-US" dirty="0" smtClean="0"/>
              <a:t>competitive </a:t>
            </a:r>
            <a:r>
              <a:rPr lang="en-US" dirty="0"/>
              <a:t>inhibitor</a:t>
            </a:r>
          </a:p>
          <a:p>
            <a:r>
              <a:rPr lang="en-US" dirty="0" smtClean="0"/>
              <a:t>Cyanide: </a:t>
            </a:r>
            <a:r>
              <a:rPr lang="en-US" dirty="0" err="1" smtClean="0"/>
              <a:t>heme</a:t>
            </a:r>
            <a:r>
              <a:rPr lang="en-US" dirty="0" smtClean="0"/>
              <a:t>-protein inhibitor</a:t>
            </a:r>
          </a:p>
          <a:p>
            <a:pPr lvl="1"/>
            <a:r>
              <a:rPr lang="en-US" dirty="0" smtClean="0"/>
              <a:t>Found to block dormancy </a:t>
            </a:r>
            <a:r>
              <a:rPr lang="en-US" dirty="0" err="1" smtClean="0"/>
              <a:t>regulon</a:t>
            </a:r>
            <a:r>
              <a:rPr lang="en-US" dirty="0" smtClean="0"/>
              <a:t> gene expression without affecting overall transcription levels</a:t>
            </a:r>
          </a:p>
          <a:p>
            <a:pPr lvl="1"/>
            <a:r>
              <a:rPr lang="en-US" dirty="0" smtClean="0"/>
              <a:t>Indicates that a </a:t>
            </a:r>
            <a:r>
              <a:rPr lang="en-US" dirty="0" err="1" smtClean="0"/>
              <a:t>heme</a:t>
            </a:r>
            <a:r>
              <a:rPr lang="en-US" dirty="0" smtClean="0"/>
              <a:t>-containing protein is likely to be a  component of the NO/low O</a:t>
            </a:r>
            <a:r>
              <a:rPr lang="en-US" baseline="-25000" dirty="0" smtClean="0"/>
              <a:t>2</a:t>
            </a:r>
            <a:r>
              <a:rPr lang="en-US" dirty="0" smtClean="0"/>
              <a:t> signal transduction system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-179295" y="2213646"/>
            <a:ext cx="134470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CN</a:t>
            </a:r>
            <a:r>
              <a:rPr lang="en-US" sz="2800" baseline="30000" dirty="0" smtClean="0"/>
              <a:t>-</a:t>
            </a:r>
            <a:r>
              <a:rPr lang="en-US" dirty="0" smtClean="0"/>
              <a:t>+HYP</a:t>
            </a:r>
          </a:p>
          <a:p>
            <a:pPr algn="r"/>
            <a:r>
              <a:rPr lang="en-US" dirty="0" smtClean="0"/>
              <a:t>HYP</a:t>
            </a:r>
            <a:br>
              <a:rPr lang="en-US" dirty="0" smtClean="0"/>
            </a:br>
            <a:r>
              <a:rPr lang="en-US" dirty="0"/>
              <a:t>CN</a:t>
            </a:r>
            <a:r>
              <a:rPr lang="en-US" sz="2800" baseline="30000" dirty="0"/>
              <a:t>-</a:t>
            </a:r>
            <a:r>
              <a:rPr lang="en-US" dirty="0" smtClean="0"/>
              <a:t>+NO</a:t>
            </a:r>
          </a:p>
          <a:p>
            <a:pPr algn="r"/>
            <a:r>
              <a:rPr lang="en-US" dirty="0"/>
              <a:t>CN</a:t>
            </a:r>
            <a:r>
              <a:rPr lang="en-US" sz="2800" baseline="30000" dirty="0" smtClean="0"/>
              <a:t>-</a:t>
            </a:r>
          </a:p>
          <a:p>
            <a:pPr algn="r"/>
            <a:r>
              <a:rPr lang="en-US" dirty="0" smtClean="0"/>
              <a:t>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085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92934"/>
                </a:solidFill>
              </a:rPr>
              <a:t>Tuberculosis latency period is crucial for disease control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Dormancy </a:t>
            </a:r>
            <a:r>
              <a:rPr lang="en-US" dirty="0" err="1">
                <a:solidFill>
                  <a:srgbClr val="292934"/>
                </a:solidFill>
              </a:rPr>
              <a:t>regulon</a:t>
            </a:r>
            <a:r>
              <a:rPr lang="en-US" dirty="0">
                <a:solidFill>
                  <a:srgbClr val="292934"/>
                </a:solidFill>
              </a:rPr>
              <a:t> determined by NO, dormancy and hypoxia response</a:t>
            </a:r>
          </a:p>
          <a:p>
            <a:r>
              <a:rPr lang="en-US" dirty="0">
                <a:solidFill>
                  <a:srgbClr val="292934"/>
                </a:solidFill>
              </a:rPr>
              <a:t>O</a:t>
            </a:r>
            <a:r>
              <a:rPr lang="en-US" baseline="-25000" dirty="0">
                <a:solidFill>
                  <a:srgbClr val="292934"/>
                </a:solidFill>
              </a:rPr>
              <a:t>2</a:t>
            </a:r>
            <a:r>
              <a:rPr lang="en-US" dirty="0">
                <a:solidFill>
                  <a:srgbClr val="292934"/>
                </a:solidFill>
              </a:rPr>
              <a:t> competes with NO for induction of dormancy </a:t>
            </a:r>
            <a:r>
              <a:rPr lang="en-US" dirty="0" err="1">
                <a:solidFill>
                  <a:srgbClr val="292934"/>
                </a:solidFill>
              </a:rPr>
              <a:t>regulon</a:t>
            </a:r>
            <a:endParaRPr lang="en-US" dirty="0">
              <a:solidFill>
                <a:srgbClr val="292934"/>
              </a:solidFill>
            </a:endParaRPr>
          </a:p>
          <a:p>
            <a:r>
              <a:rPr lang="en-US" dirty="0">
                <a:solidFill>
                  <a:srgbClr val="292934"/>
                </a:solidFill>
              </a:rPr>
              <a:t>Cytochrome oxidase is proposed as regulator to sense O</a:t>
            </a:r>
            <a:r>
              <a:rPr lang="en-US" baseline="-25000" dirty="0">
                <a:solidFill>
                  <a:srgbClr val="292934"/>
                </a:solidFill>
              </a:rPr>
              <a:t>2</a:t>
            </a:r>
            <a:r>
              <a:rPr lang="en-US" dirty="0">
                <a:solidFill>
                  <a:srgbClr val="292934"/>
                </a:solidFill>
              </a:rPr>
              <a:t> and NO levels in pathway</a:t>
            </a:r>
          </a:p>
        </p:txBody>
      </p:sp>
    </p:spTree>
    <p:extLst>
      <p:ext uri="{BB962C8B-B14F-4D97-AF65-F5344CB8AC3E}">
        <p14:creationId xmlns:p14="http://schemas.microsoft.com/office/powerpoint/2010/main" val="1651279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Tuberculosis latency period is crucial for disease control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Dormancy </a:t>
            </a:r>
            <a:r>
              <a:rPr lang="en-US" dirty="0" err="1">
                <a:solidFill>
                  <a:schemeClr val="accent5"/>
                </a:solidFill>
              </a:rPr>
              <a:t>regulon</a:t>
            </a:r>
            <a:r>
              <a:rPr lang="en-US" dirty="0">
                <a:solidFill>
                  <a:schemeClr val="accent5"/>
                </a:solidFill>
              </a:rPr>
              <a:t> determined by NO, dormancy and hypoxia response</a:t>
            </a:r>
          </a:p>
          <a:p>
            <a:r>
              <a:rPr lang="en-US" dirty="0">
                <a:solidFill>
                  <a:schemeClr val="accent5"/>
                </a:solidFill>
              </a:rPr>
              <a:t>O</a:t>
            </a:r>
            <a:r>
              <a:rPr lang="en-US" baseline="-25000" dirty="0">
                <a:solidFill>
                  <a:schemeClr val="accent5"/>
                </a:solidFill>
              </a:rPr>
              <a:t>2</a:t>
            </a:r>
            <a:r>
              <a:rPr lang="en-US" dirty="0">
                <a:solidFill>
                  <a:schemeClr val="accent5"/>
                </a:solidFill>
              </a:rPr>
              <a:t> competes with NO </a:t>
            </a:r>
            <a:r>
              <a:rPr lang="en-US" dirty="0" smtClean="0">
                <a:solidFill>
                  <a:schemeClr val="accent5"/>
                </a:solidFill>
              </a:rPr>
              <a:t>for induction </a:t>
            </a:r>
            <a:r>
              <a:rPr lang="en-US" dirty="0">
                <a:solidFill>
                  <a:schemeClr val="accent5"/>
                </a:solidFill>
              </a:rPr>
              <a:t>of dormancy </a:t>
            </a:r>
            <a:r>
              <a:rPr lang="en-US" dirty="0" err="1">
                <a:solidFill>
                  <a:schemeClr val="accent5"/>
                </a:solidFill>
              </a:rPr>
              <a:t>regulon</a:t>
            </a:r>
            <a:endParaRPr lang="en-US" dirty="0">
              <a:solidFill>
                <a:schemeClr val="accent5"/>
              </a:solidFill>
            </a:endParaRPr>
          </a:p>
          <a:p>
            <a:r>
              <a:rPr lang="en-US" dirty="0"/>
              <a:t>Cytochrome oxidase is proposed as regulator to sense O</a:t>
            </a:r>
            <a:r>
              <a:rPr lang="en-US" baseline="-25000" dirty="0"/>
              <a:t>2</a:t>
            </a:r>
            <a:r>
              <a:rPr lang="en-US" dirty="0"/>
              <a:t> and NO levels in </a:t>
            </a:r>
            <a:r>
              <a:rPr lang="en-US" dirty="0" smtClean="0"/>
              <a:t>pathway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5616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00px-Voskuiletalf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83" y="1718236"/>
            <a:ext cx="4288117" cy="257287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8941" y="383988"/>
            <a:ext cx="8417859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Cytochrome oxidase is hypothesized to be the sensor/</a:t>
            </a:r>
            <a:r>
              <a:rPr lang="en-US" dirty="0" smtClean="0"/>
              <a:t>integrator </a:t>
            </a:r>
            <a:r>
              <a:rPr lang="en-US" dirty="0" smtClean="0"/>
              <a:t>of NO and O</a:t>
            </a:r>
            <a:r>
              <a:rPr lang="en-US" baseline="-25000" dirty="0" smtClean="0"/>
              <a:t>2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4118" y="4410635"/>
            <a:ext cx="8462682" cy="2312894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CcO</a:t>
            </a:r>
            <a:r>
              <a:rPr lang="en-US" dirty="0"/>
              <a:t> is shown to be reversibly inhibited by low concentrations of NO</a:t>
            </a:r>
          </a:p>
          <a:p>
            <a:r>
              <a:rPr lang="en-US" dirty="0"/>
              <a:t>This proposal must be supported by further functional studies comparing purified wild type and </a:t>
            </a:r>
            <a:r>
              <a:rPr lang="en-US" dirty="0" err="1"/>
              <a:t>CcO</a:t>
            </a:r>
            <a:r>
              <a:rPr lang="en-US" dirty="0"/>
              <a:t> </a:t>
            </a:r>
            <a:r>
              <a:rPr lang="en-US" dirty="0" smtClean="0"/>
              <a:t>mutant</a:t>
            </a:r>
          </a:p>
          <a:p>
            <a:r>
              <a:rPr lang="en-US" dirty="0" smtClean="0"/>
              <a:t>Decreasing </a:t>
            </a:r>
            <a:r>
              <a:rPr lang="en-US" dirty="0"/>
              <a:t>respiration initiates transcriptional response, and the pathogen is transformed to stabilize the </a:t>
            </a:r>
            <a:r>
              <a:rPr lang="en-US" dirty="0" smtClean="0"/>
              <a:t>protein</a:t>
            </a:r>
            <a:r>
              <a:rPr lang="en-US" dirty="0" smtClean="0"/>
              <a:t>. </a:t>
            </a:r>
            <a:r>
              <a:rPr lang="en-US" dirty="0"/>
              <a:t>This lets the pathogen endure longer latency periods</a:t>
            </a:r>
          </a:p>
          <a:p>
            <a:r>
              <a:rPr lang="en-US" dirty="0"/>
              <a:t>NO thus serves as an environmental signal for activation of the bacteria by the immune system</a:t>
            </a:r>
          </a:p>
        </p:txBody>
      </p:sp>
    </p:spTree>
    <p:extLst>
      <p:ext uri="{BB962C8B-B14F-4D97-AF65-F5344CB8AC3E}">
        <p14:creationId xmlns:p14="http://schemas.microsoft.com/office/powerpoint/2010/main" val="29460853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53" y="443753"/>
            <a:ext cx="8895976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Control of the dormancy </a:t>
            </a:r>
            <a:r>
              <a:rPr lang="en-US" dirty="0" err="1" smtClean="0"/>
              <a:t>regulon</a:t>
            </a:r>
            <a:r>
              <a:rPr lang="en-US" dirty="0" smtClean="0"/>
              <a:t> important for </a:t>
            </a:r>
            <a:r>
              <a:rPr lang="en-US" i="1" dirty="0" smtClean="0"/>
              <a:t>M. tuberculosis</a:t>
            </a:r>
            <a:r>
              <a:rPr lang="en-US" dirty="0" smtClean="0"/>
              <a:t> survival in latent periods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059"/>
            <a:ext cx="8229600" cy="4713941"/>
          </a:xfrm>
        </p:spPr>
        <p:txBody>
          <a:bodyPr>
            <a:normAutofit/>
          </a:bodyPr>
          <a:lstStyle/>
          <a:p>
            <a:r>
              <a:rPr lang="en-US" dirty="0" smtClean="0"/>
              <a:t>Dormancy </a:t>
            </a:r>
            <a:r>
              <a:rPr lang="en-US" dirty="0" err="1" smtClean="0"/>
              <a:t>regulon</a:t>
            </a:r>
            <a:r>
              <a:rPr lang="en-US" dirty="0" smtClean="0"/>
              <a:t> induction inhibits </a:t>
            </a:r>
            <a:r>
              <a:rPr lang="en-US" dirty="0"/>
              <a:t>aerobic respiration and slows </a:t>
            </a:r>
            <a:r>
              <a:rPr lang="en-US" dirty="0" smtClean="0"/>
              <a:t>replication – crucial for bacteria to survive</a:t>
            </a:r>
          </a:p>
          <a:p>
            <a:pPr lvl="1"/>
            <a:r>
              <a:rPr lang="en-US" dirty="0" smtClean="0"/>
              <a:t>Predicted gene roles have been supported by previous research of physiological properties in dormant state</a:t>
            </a:r>
          </a:p>
          <a:p>
            <a:r>
              <a:rPr lang="en-US" dirty="0"/>
              <a:t>Low NO concentrations induce 48 gene </a:t>
            </a:r>
            <a:r>
              <a:rPr lang="en-US" dirty="0" err="1"/>
              <a:t>regulon</a:t>
            </a:r>
            <a:r>
              <a:rPr lang="en-US" dirty="0"/>
              <a:t> using the </a:t>
            </a:r>
            <a:r>
              <a:rPr lang="en-US" dirty="0" err="1"/>
              <a:t>DosR</a:t>
            </a:r>
            <a:r>
              <a:rPr lang="en-US" dirty="0"/>
              <a:t> </a:t>
            </a:r>
            <a:r>
              <a:rPr lang="en-US" dirty="0" smtClean="0"/>
              <a:t>regulator</a:t>
            </a:r>
            <a:endParaRPr lang="en-US" dirty="0"/>
          </a:p>
          <a:p>
            <a:r>
              <a:rPr lang="en-US" dirty="0" smtClean="0"/>
              <a:t>Dormancy </a:t>
            </a:r>
            <a:r>
              <a:rPr lang="en-US" dirty="0" err="1" smtClean="0"/>
              <a:t>regulon</a:t>
            </a:r>
            <a:r>
              <a:rPr lang="en-US" dirty="0" smtClean="0"/>
              <a:t> induction increases in vivo fitness in latency</a:t>
            </a:r>
          </a:p>
          <a:p>
            <a:r>
              <a:rPr lang="en-US" dirty="0" smtClean="0"/>
              <a:t>NO and low O</a:t>
            </a:r>
            <a:r>
              <a:rPr lang="en-US" baseline="-25000" dirty="0" smtClean="0"/>
              <a:t>2</a:t>
            </a:r>
            <a:r>
              <a:rPr lang="en-US" dirty="0" smtClean="0"/>
              <a:t> induce dormancy </a:t>
            </a:r>
            <a:r>
              <a:rPr lang="en-US" dirty="0" err="1" smtClean="0"/>
              <a:t>regulon</a:t>
            </a:r>
            <a:r>
              <a:rPr lang="en-US" dirty="0" smtClean="0"/>
              <a:t> expression</a:t>
            </a:r>
          </a:p>
          <a:p>
            <a:pPr lvl="1"/>
            <a:r>
              <a:rPr lang="en-US" dirty="0" smtClean="0"/>
              <a:t>Both reversible by removal of NO or provision of O</a:t>
            </a:r>
            <a:r>
              <a:rPr lang="en-US" baseline="-25000" dirty="0" smtClean="0"/>
              <a:t>2</a:t>
            </a:r>
            <a:endParaRPr lang="en-US" baseline="-25000" dirty="0"/>
          </a:p>
          <a:p>
            <a:r>
              <a:rPr lang="da-DK" dirty="0" err="1" smtClean="0"/>
              <a:t>Molecular</a:t>
            </a:r>
            <a:r>
              <a:rPr lang="da-DK" dirty="0" smtClean="0"/>
              <a:t> sensor for O</a:t>
            </a:r>
            <a:r>
              <a:rPr lang="da-DK" baseline="-25000" dirty="0" smtClean="0"/>
              <a:t>2</a:t>
            </a:r>
            <a:r>
              <a:rPr lang="da-DK" dirty="0" smtClean="0"/>
              <a:t> and NO </a:t>
            </a:r>
            <a:r>
              <a:rPr lang="da-DK" dirty="0" err="1" smtClean="0"/>
              <a:t>levels</a:t>
            </a:r>
            <a:r>
              <a:rPr lang="da-DK" dirty="0" smtClean="0"/>
              <a:t> </a:t>
            </a:r>
            <a:r>
              <a:rPr lang="da-DK" dirty="0" err="1" smtClean="0"/>
              <a:t>likely</a:t>
            </a:r>
            <a:r>
              <a:rPr lang="da-DK" dirty="0" smtClean="0"/>
              <a:t> to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heme</a:t>
            </a:r>
            <a:r>
              <a:rPr lang="da-DK" dirty="0" err="1"/>
              <a:t>-</a:t>
            </a:r>
            <a:r>
              <a:rPr lang="da-DK" dirty="0" err="1" smtClean="0"/>
              <a:t>containing</a:t>
            </a:r>
            <a:r>
              <a:rPr lang="da-DK" dirty="0" smtClean="0"/>
              <a:t> </a:t>
            </a:r>
            <a:r>
              <a:rPr lang="da-DK" dirty="0" err="1" smtClean="0"/>
              <a:t>molecule</a:t>
            </a:r>
            <a:r>
              <a:rPr lang="da-DK" dirty="0" smtClean="0"/>
              <a:t> (</a:t>
            </a:r>
            <a:r>
              <a:rPr lang="da-DK" dirty="0" err="1" smtClean="0"/>
              <a:t>ie</a:t>
            </a:r>
            <a:r>
              <a:rPr lang="da-DK" dirty="0" smtClean="0"/>
              <a:t>. </a:t>
            </a:r>
            <a:r>
              <a:rPr lang="da-DK" dirty="0" err="1" smtClean="0"/>
              <a:t>Cytochrome</a:t>
            </a:r>
            <a:r>
              <a:rPr lang="da-DK" dirty="0" smtClean="0"/>
              <a:t> oxidase)</a:t>
            </a:r>
          </a:p>
        </p:txBody>
      </p:sp>
    </p:spTree>
    <p:extLst>
      <p:ext uri="{BB962C8B-B14F-4D97-AF65-F5344CB8AC3E}">
        <p14:creationId xmlns:p14="http://schemas.microsoft.com/office/powerpoint/2010/main" val="3971042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Loyola Marymount University</a:t>
            </a:r>
          </a:p>
          <a:p>
            <a:r>
              <a:rPr lang="en-US" dirty="0" err="1" smtClean="0"/>
              <a:t>Kam</a:t>
            </a:r>
            <a:r>
              <a:rPr lang="en-US" dirty="0" smtClean="0"/>
              <a:t> </a:t>
            </a:r>
            <a:r>
              <a:rPr lang="en-US" dirty="0" err="1" smtClean="0"/>
              <a:t>Dahlquist</a:t>
            </a:r>
            <a:r>
              <a:rPr lang="en-US" dirty="0" smtClean="0"/>
              <a:t>, Ph. D</a:t>
            </a:r>
          </a:p>
          <a:p>
            <a:r>
              <a:rPr lang="en-US" dirty="0" smtClean="0"/>
              <a:t>TA: Stephen Louie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267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92934"/>
                </a:solidFill>
              </a:rPr>
              <a:t>Tuberculosis latency period is crucial for disease control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Dormancy </a:t>
            </a:r>
            <a:r>
              <a:rPr lang="en-US" dirty="0" err="1">
                <a:solidFill>
                  <a:schemeClr val="accent5"/>
                </a:solidFill>
              </a:rPr>
              <a:t>regulon</a:t>
            </a:r>
            <a:r>
              <a:rPr lang="en-US" dirty="0">
                <a:solidFill>
                  <a:schemeClr val="accent5"/>
                </a:solidFill>
              </a:rPr>
              <a:t> determined by NO, dormancy and hypoxia response</a:t>
            </a:r>
          </a:p>
          <a:p>
            <a:r>
              <a:rPr lang="en-US" dirty="0">
                <a:solidFill>
                  <a:schemeClr val="accent5"/>
                </a:solidFill>
              </a:rPr>
              <a:t>O</a:t>
            </a:r>
            <a:r>
              <a:rPr lang="en-US" baseline="-25000" dirty="0">
                <a:solidFill>
                  <a:schemeClr val="accent5"/>
                </a:solidFill>
              </a:rPr>
              <a:t>2</a:t>
            </a:r>
            <a:r>
              <a:rPr lang="en-US" dirty="0">
                <a:solidFill>
                  <a:schemeClr val="accent5"/>
                </a:solidFill>
              </a:rPr>
              <a:t> competes with NO for induction of dormancy </a:t>
            </a:r>
            <a:r>
              <a:rPr lang="en-US" dirty="0" err="1">
                <a:solidFill>
                  <a:schemeClr val="accent5"/>
                </a:solidFill>
              </a:rPr>
              <a:t>regulon</a:t>
            </a:r>
            <a:endParaRPr lang="en-US" dirty="0">
              <a:solidFill>
                <a:schemeClr val="accent5"/>
              </a:solidFill>
            </a:endParaRPr>
          </a:p>
          <a:p>
            <a:r>
              <a:rPr lang="en-US" dirty="0">
                <a:solidFill>
                  <a:schemeClr val="accent5"/>
                </a:solidFill>
              </a:rPr>
              <a:t>Cytochrome oxidase is proposed as regulator to sense O</a:t>
            </a:r>
            <a:r>
              <a:rPr lang="en-US" baseline="-25000" dirty="0">
                <a:solidFill>
                  <a:schemeClr val="accent5"/>
                </a:solidFill>
              </a:rPr>
              <a:t>2</a:t>
            </a:r>
            <a:r>
              <a:rPr lang="en-US" dirty="0">
                <a:solidFill>
                  <a:schemeClr val="accent5"/>
                </a:solidFill>
              </a:rPr>
              <a:t> and NO levels in pathway</a:t>
            </a:r>
          </a:p>
        </p:txBody>
      </p:sp>
    </p:spTree>
    <p:extLst>
      <p:ext uri="{BB962C8B-B14F-4D97-AF65-F5344CB8AC3E}">
        <p14:creationId xmlns:p14="http://schemas.microsoft.com/office/powerpoint/2010/main" val="1453395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Tuberculosis infection has three developmental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TB is a pulmonary infection caused by </a:t>
            </a:r>
            <a:r>
              <a:rPr lang="en-US" i="1" dirty="0" smtClean="0"/>
              <a:t>Mycobacterium tuberculosis</a:t>
            </a:r>
            <a:endParaRPr lang="en-US" dirty="0" smtClean="0"/>
          </a:p>
          <a:p>
            <a:r>
              <a:rPr lang="en-US" dirty="0" smtClean="0"/>
              <a:t>3 stage pathogenic sequence</a:t>
            </a:r>
          </a:p>
          <a:p>
            <a:pPr lvl="1"/>
            <a:r>
              <a:rPr lang="en-US" dirty="0" smtClean="0"/>
              <a:t>Inhalation of infectious aerosol</a:t>
            </a:r>
          </a:p>
          <a:p>
            <a:pPr lvl="1"/>
            <a:r>
              <a:rPr lang="en-US" dirty="0" smtClean="0"/>
              <a:t>Latency period</a:t>
            </a:r>
          </a:p>
          <a:p>
            <a:pPr lvl="1"/>
            <a:r>
              <a:rPr lang="en-US" dirty="0" smtClean="0"/>
              <a:t>Unimpeded </a:t>
            </a:r>
            <a:r>
              <a:rPr lang="en-US" dirty="0" smtClean="0"/>
              <a:t>bacterial replication (onset of disease)</a:t>
            </a:r>
          </a:p>
          <a:p>
            <a:r>
              <a:rPr lang="en-US" dirty="0" smtClean="0"/>
              <a:t>1/3 of the world is latently infected</a:t>
            </a:r>
          </a:p>
          <a:p>
            <a:r>
              <a:rPr lang="en-US" dirty="0" smtClean="0"/>
              <a:t>The most aggressive TB cases exist in latent form</a:t>
            </a:r>
          </a:p>
          <a:p>
            <a:pPr lvl="1"/>
            <a:r>
              <a:rPr lang="en-US" dirty="0" smtClean="0"/>
              <a:t>Latency </a:t>
            </a:r>
            <a:r>
              <a:rPr lang="en-US" dirty="0" smtClean="0"/>
              <a:t>promotional factors </a:t>
            </a:r>
            <a:r>
              <a:rPr lang="en-US" dirty="0" smtClean="0"/>
              <a:t>not widely investigated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497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 depletion </a:t>
            </a:r>
            <a:r>
              <a:rPr lang="en-US" dirty="0" smtClean="0"/>
              <a:t>promotes</a:t>
            </a:r>
            <a:r>
              <a:rPr lang="en-US" dirty="0" smtClean="0"/>
              <a:t>  </a:t>
            </a:r>
            <a:r>
              <a:rPr lang="en-US" i="1" dirty="0" smtClean="0"/>
              <a:t>M. tuberculosis</a:t>
            </a:r>
            <a:r>
              <a:rPr lang="en-US" dirty="0" smtClean="0"/>
              <a:t> latent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8000"/>
            <a:ext cx="8229600" cy="4699000"/>
          </a:xfrm>
        </p:spPr>
        <p:txBody>
          <a:bodyPr/>
          <a:lstStyle/>
          <a:p>
            <a:r>
              <a:rPr lang="en-US" dirty="0" smtClean="0"/>
              <a:t>Gradual O</a:t>
            </a:r>
            <a:r>
              <a:rPr lang="en-US" baseline="-25000" dirty="0" smtClean="0"/>
              <a:t>2</a:t>
            </a:r>
            <a:r>
              <a:rPr lang="en-US" dirty="0" smtClean="0"/>
              <a:t> depletion leads to:</a:t>
            </a:r>
          </a:p>
          <a:p>
            <a:pPr lvl="1"/>
            <a:r>
              <a:rPr lang="en-US" dirty="0" err="1"/>
              <a:t>N</a:t>
            </a:r>
            <a:r>
              <a:rPr lang="en-US" dirty="0" err="1" smtClean="0"/>
              <a:t>onreplicating</a:t>
            </a:r>
            <a:r>
              <a:rPr lang="en-US" dirty="0" smtClean="0"/>
              <a:t>, persistent state</a:t>
            </a:r>
            <a:endParaRPr lang="en-US" dirty="0"/>
          </a:p>
          <a:p>
            <a:pPr lvl="1"/>
            <a:r>
              <a:rPr lang="en-US" dirty="0"/>
              <a:t>S</a:t>
            </a:r>
            <a:r>
              <a:rPr lang="en-US" dirty="0" smtClean="0"/>
              <a:t>tructural, metabolic and chromosomal changes to the bacteria</a:t>
            </a:r>
          </a:p>
          <a:p>
            <a:r>
              <a:rPr lang="en-US" dirty="0" smtClean="0"/>
              <a:t>Reduced O</a:t>
            </a:r>
            <a:r>
              <a:rPr lang="en-US" baseline="-25000" dirty="0" smtClean="0"/>
              <a:t>2</a:t>
            </a:r>
            <a:r>
              <a:rPr lang="en-US" dirty="0" smtClean="0"/>
              <a:t> tension leads to resistance to antimicrobials</a:t>
            </a:r>
          </a:p>
          <a:p>
            <a:r>
              <a:rPr lang="en-US" dirty="0" smtClean="0"/>
              <a:t>Reintroduction of O</a:t>
            </a:r>
            <a:r>
              <a:rPr lang="en-US" baseline="-25000" dirty="0" smtClean="0"/>
              <a:t>2</a:t>
            </a:r>
            <a:r>
              <a:rPr lang="en-US" dirty="0" smtClean="0"/>
              <a:t> converts </a:t>
            </a:r>
            <a:r>
              <a:rPr lang="en-US" dirty="0" smtClean="0"/>
              <a:t>bacteria to active form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513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Nitric oxide (NO) controls </a:t>
            </a:r>
            <a:r>
              <a:rPr lang="en-US" i="1" dirty="0" smtClean="0"/>
              <a:t>M. tuberculosis</a:t>
            </a:r>
            <a:r>
              <a:rPr lang="en-US" dirty="0" smtClean="0"/>
              <a:t> growth by inhibiting aerobic respiration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</a:t>
            </a:r>
            <a:r>
              <a:rPr lang="en-US" dirty="0" smtClean="0"/>
              <a:t>resent </a:t>
            </a:r>
            <a:r>
              <a:rPr lang="en-US" dirty="0"/>
              <a:t>study investigates role of NO in inducing latent period program in </a:t>
            </a:r>
            <a:r>
              <a:rPr lang="en-US" i="1" dirty="0"/>
              <a:t>M. </a:t>
            </a:r>
            <a:r>
              <a:rPr lang="en-US" i="1" dirty="0" smtClean="0"/>
              <a:t>tuberculosis</a:t>
            </a:r>
            <a:endParaRPr lang="en-US" dirty="0" smtClean="0"/>
          </a:p>
          <a:p>
            <a:r>
              <a:rPr lang="en-US" dirty="0" smtClean="0"/>
              <a:t>High doses of NO is toxic for bacteria</a:t>
            </a:r>
          </a:p>
          <a:p>
            <a:r>
              <a:rPr lang="en-US" dirty="0" smtClean="0"/>
              <a:t>NO inhibits aerobic respiration in mitochondria and bacteria</a:t>
            </a:r>
          </a:p>
          <a:p>
            <a:r>
              <a:rPr lang="en-US" dirty="0" smtClean="0"/>
              <a:t>NO is an i</a:t>
            </a:r>
            <a:r>
              <a:rPr lang="en-US" dirty="0" smtClean="0"/>
              <a:t>mportant </a:t>
            </a:r>
            <a:r>
              <a:rPr lang="en-US" dirty="0" smtClean="0"/>
              <a:t>signaling agent for eukaryotes</a:t>
            </a:r>
          </a:p>
        </p:txBody>
      </p:sp>
    </p:spTree>
    <p:extLst>
      <p:ext uri="{BB962C8B-B14F-4D97-AF65-F5344CB8AC3E}">
        <p14:creationId xmlns:p14="http://schemas.microsoft.com/office/powerpoint/2010/main" val="4143799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Tuberculosis latency period is crucial for disease control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Dormancy </a:t>
            </a:r>
            <a:r>
              <a:rPr lang="en-US" dirty="0" err="1">
                <a:solidFill>
                  <a:srgbClr val="292934"/>
                </a:solidFill>
              </a:rPr>
              <a:t>regulon</a:t>
            </a:r>
            <a:r>
              <a:rPr lang="en-US" dirty="0">
                <a:solidFill>
                  <a:srgbClr val="292934"/>
                </a:solidFill>
              </a:rPr>
              <a:t> determined by NO, dormancy and hypoxia response</a:t>
            </a:r>
          </a:p>
          <a:p>
            <a:r>
              <a:rPr lang="en-US" dirty="0">
                <a:solidFill>
                  <a:schemeClr val="accent5"/>
                </a:solidFill>
              </a:rPr>
              <a:t>O</a:t>
            </a:r>
            <a:r>
              <a:rPr lang="en-US" baseline="-25000" dirty="0">
                <a:solidFill>
                  <a:schemeClr val="accent5"/>
                </a:solidFill>
              </a:rPr>
              <a:t>2</a:t>
            </a:r>
            <a:r>
              <a:rPr lang="en-US" dirty="0">
                <a:solidFill>
                  <a:schemeClr val="accent5"/>
                </a:solidFill>
              </a:rPr>
              <a:t> competes with NO for induction of dormancy </a:t>
            </a:r>
            <a:r>
              <a:rPr lang="en-US" dirty="0" err="1">
                <a:solidFill>
                  <a:schemeClr val="accent5"/>
                </a:solidFill>
              </a:rPr>
              <a:t>regulon</a:t>
            </a:r>
            <a:endParaRPr lang="en-US" dirty="0">
              <a:solidFill>
                <a:schemeClr val="accent5"/>
              </a:solidFill>
            </a:endParaRPr>
          </a:p>
          <a:p>
            <a:r>
              <a:rPr lang="en-US" dirty="0">
                <a:solidFill>
                  <a:schemeClr val="accent5"/>
                </a:solidFill>
              </a:rPr>
              <a:t>Cytochrome oxidase is proposed as regulator to sense O</a:t>
            </a:r>
            <a:r>
              <a:rPr lang="en-US" baseline="-25000" dirty="0">
                <a:solidFill>
                  <a:schemeClr val="accent5"/>
                </a:solidFill>
              </a:rPr>
              <a:t>2</a:t>
            </a:r>
            <a:r>
              <a:rPr lang="en-US" dirty="0">
                <a:solidFill>
                  <a:schemeClr val="accent5"/>
                </a:solidFill>
              </a:rPr>
              <a:t> and NO levels in pathway</a:t>
            </a:r>
          </a:p>
        </p:txBody>
      </p:sp>
    </p:spTree>
    <p:extLst>
      <p:ext uri="{BB962C8B-B14F-4D97-AF65-F5344CB8AC3E}">
        <p14:creationId xmlns:p14="http://schemas.microsoft.com/office/powerpoint/2010/main" val="2649561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887258" y="2046880"/>
            <a:ext cx="4256741" cy="434477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Red: induced</a:t>
            </a:r>
          </a:p>
          <a:p>
            <a:r>
              <a:rPr lang="en-US" dirty="0"/>
              <a:t>Green: repressed </a:t>
            </a:r>
          </a:p>
          <a:p>
            <a:r>
              <a:rPr lang="en-US" dirty="0"/>
              <a:t>Black: no change</a:t>
            </a:r>
          </a:p>
          <a:p>
            <a:r>
              <a:rPr lang="en-US" dirty="0"/>
              <a:t>Genes organized based </a:t>
            </a:r>
            <a:r>
              <a:rPr lang="en-US" dirty="0" smtClean="0"/>
              <a:t>on</a:t>
            </a:r>
          </a:p>
          <a:p>
            <a:r>
              <a:rPr lang="en-US" dirty="0" smtClean="0"/>
              <a:t>average </a:t>
            </a:r>
            <a:r>
              <a:rPr lang="en-US" dirty="0"/>
              <a:t>linkage </a:t>
            </a:r>
            <a:r>
              <a:rPr lang="en-US" dirty="0" smtClean="0"/>
              <a:t>clustering</a:t>
            </a:r>
          </a:p>
          <a:p>
            <a:endParaRPr lang="en-US" dirty="0" smtClean="0"/>
          </a:p>
          <a:p>
            <a:r>
              <a:rPr lang="en-US" dirty="0" smtClean="0"/>
              <a:t>NO: </a:t>
            </a:r>
            <a:r>
              <a:rPr lang="en-US" dirty="0" err="1" smtClean="0"/>
              <a:t>Mtb</a:t>
            </a:r>
            <a:r>
              <a:rPr lang="en-US" dirty="0" smtClean="0"/>
              <a:t> 1254 exposed to 50mM of DETA/NO for 4hrs</a:t>
            </a:r>
          </a:p>
          <a:p>
            <a:r>
              <a:rPr lang="en-US" dirty="0" smtClean="0"/>
              <a:t>HYP: </a:t>
            </a:r>
            <a:r>
              <a:rPr lang="en-US" dirty="0" err="1" smtClean="0"/>
              <a:t>Mtb</a:t>
            </a:r>
            <a:r>
              <a:rPr lang="en-US" dirty="0" smtClean="0"/>
              <a:t> 1254 0.2</a:t>
            </a:r>
            <a:r>
              <a:rPr lang="en-US" dirty="0" smtClean="0"/>
              <a:t>% O</a:t>
            </a:r>
            <a:r>
              <a:rPr lang="en-US" baseline="-25000" dirty="0" smtClean="0"/>
              <a:t>2</a:t>
            </a:r>
            <a:r>
              <a:rPr lang="en-US" dirty="0" smtClean="0"/>
              <a:t> for 2 </a:t>
            </a:r>
            <a:r>
              <a:rPr lang="en-US" dirty="0" err="1" smtClean="0"/>
              <a:t>hrs</a:t>
            </a:r>
            <a:endParaRPr lang="en-US" dirty="0" smtClean="0"/>
          </a:p>
          <a:p>
            <a:r>
              <a:rPr lang="en-US" dirty="0" smtClean="0"/>
              <a:t>DOR: </a:t>
            </a:r>
            <a:r>
              <a:rPr lang="en-US" dirty="0" err="1" smtClean="0"/>
              <a:t>Mtb</a:t>
            </a:r>
            <a:r>
              <a:rPr lang="en-US" dirty="0" smtClean="0"/>
              <a:t> 1254 4 </a:t>
            </a:r>
            <a:r>
              <a:rPr lang="en-US" dirty="0" smtClean="0"/>
              <a:t>days gradual adaptation to lower O</a:t>
            </a:r>
            <a:r>
              <a:rPr lang="en-US" baseline="-25000" dirty="0" smtClean="0"/>
              <a:t>2</a:t>
            </a:r>
            <a:endParaRPr lang="en-US" dirty="0"/>
          </a:p>
        </p:txBody>
      </p:sp>
      <p:pic>
        <p:nvPicPr>
          <p:cNvPr id="7" name="Picture 6" descr="400px-Voskuiletalf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786"/>
          <a:stretch/>
        </p:blipFill>
        <p:spPr>
          <a:xfrm>
            <a:off x="254000" y="1825178"/>
            <a:ext cx="4407384" cy="4808703"/>
          </a:xfrm>
          <a:prstGeom prst="rect">
            <a:avLst/>
          </a:prstGeom>
        </p:spPr>
      </p:pic>
      <p:sp>
        <p:nvSpPr>
          <p:cNvPr id="9" name="Title 7"/>
          <p:cNvSpPr>
            <a:spLocks noGrp="1"/>
          </p:cNvSpPr>
          <p:nvPr>
            <p:ph type="title"/>
          </p:nvPr>
        </p:nvSpPr>
        <p:spPr>
          <a:xfrm>
            <a:off x="-1" y="418353"/>
            <a:ext cx="9278471" cy="1105647"/>
          </a:xfrm>
        </p:spPr>
        <p:txBody>
          <a:bodyPr>
            <a:noAutofit/>
          </a:bodyPr>
          <a:lstStyle/>
          <a:p>
            <a:r>
              <a:rPr lang="en-US" sz="3200" dirty="0"/>
              <a:t>Dormancy </a:t>
            </a:r>
            <a:r>
              <a:rPr lang="en-US" sz="3200" dirty="0" err="1"/>
              <a:t>regulon</a:t>
            </a:r>
            <a:r>
              <a:rPr lang="en-US" sz="3200" dirty="0"/>
              <a:t> determined by </a:t>
            </a:r>
            <a:r>
              <a:rPr lang="en-US" sz="3200" dirty="0" err="1"/>
              <a:t>coinduction</a:t>
            </a:r>
            <a:r>
              <a:rPr lang="en-US" sz="3200" dirty="0"/>
              <a:t> by NO, low O</a:t>
            </a:r>
            <a:r>
              <a:rPr lang="en-US" sz="3200" baseline="-25000" dirty="0"/>
              <a:t>2</a:t>
            </a:r>
            <a:r>
              <a:rPr lang="en-US" sz="3200" dirty="0"/>
              <a:t> and adaptation to an in vitro dormant state </a:t>
            </a:r>
          </a:p>
        </p:txBody>
      </p:sp>
    </p:spTree>
    <p:extLst>
      <p:ext uri="{BB962C8B-B14F-4D97-AF65-F5344CB8AC3E}">
        <p14:creationId xmlns:p14="http://schemas.microsoft.com/office/powerpoint/2010/main" val="3144138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-1" y="328645"/>
            <a:ext cx="9308353" cy="1269940"/>
          </a:xfrm>
        </p:spPr>
        <p:txBody>
          <a:bodyPr>
            <a:noAutofit/>
          </a:bodyPr>
          <a:lstStyle/>
          <a:p>
            <a:r>
              <a:rPr lang="en-US" sz="3200" dirty="0"/>
              <a:t>Dormancy </a:t>
            </a:r>
            <a:r>
              <a:rPr lang="en-US" sz="3200" dirty="0" err="1"/>
              <a:t>regulon</a:t>
            </a:r>
            <a:r>
              <a:rPr lang="en-US" sz="3200" dirty="0"/>
              <a:t> determined by </a:t>
            </a:r>
            <a:r>
              <a:rPr lang="en-US" sz="3200" dirty="0" err="1"/>
              <a:t>coinduction</a:t>
            </a:r>
            <a:r>
              <a:rPr lang="en-US" sz="3200" dirty="0"/>
              <a:t> by NO, low O</a:t>
            </a:r>
            <a:r>
              <a:rPr lang="en-US" sz="3200" baseline="-25000" dirty="0"/>
              <a:t>2</a:t>
            </a:r>
            <a:r>
              <a:rPr lang="en-US" sz="3200" dirty="0"/>
              <a:t> and adaptation to an in vitro dormant state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754732" y="1967285"/>
            <a:ext cx="4038600" cy="471830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Red: induced</a:t>
            </a:r>
          </a:p>
          <a:p>
            <a:r>
              <a:rPr lang="en-US" dirty="0"/>
              <a:t>Green: repressed </a:t>
            </a:r>
          </a:p>
          <a:p>
            <a:r>
              <a:rPr lang="en-US" dirty="0"/>
              <a:t>Black: no change</a:t>
            </a:r>
          </a:p>
          <a:p>
            <a:r>
              <a:rPr lang="en-US" dirty="0"/>
              <a:t>Genes organized based on</a:t>
            </a:r>
          </a:p>
          <a:p>
            <a:r>
              <a:rPr lang="en-US" dirty="0"/>
              <a:t>average linkage clustering</a:t>
            </a:r>
          </a:p>
          <a:p>
            <a:endParaRPr lang="en-US" dirty="0"/>
          </a:p>
          <a:p>
            <a:r>
              <a:rPr lang="en-US" dirty="0"/>
              <a:t>NO: </a:t>
            </a:r>
            <a:r>
              <a:rPr lang="en-US" dirty="0" err="1"/>
              <a:t>Mtb</a:t>
            </a:r>
            <a:r>
              <a:rPr lang="en-US" dirty="0"/>
              <a:t> 1254 exposed to 50mM of DETA/NO for 4hrs</a:t>
            </a:r>
          </a:p>
          <a:p>
            <a:r>
              <a:rPr lang="en-US" dirty="0"/>
              <a:t>HYP: </a:t>
            </a:r>
            <a:r>
              <a:rPr lang="en-US" dirty="0" err="1"/>
              <a:t>Mtb</a:t>
            </a:r>
            <a:r>
              <a:rPr lang="en-US" dirty="0"/>
              <a:t> H37Rv .2% O</a:t>
            </a:r>
            <a:r>
              <a:rPr lang="en-US" baseline="-25000" dirty="0"/>
              <a:t>2</a:t>
            </a:r>
            <a:r>
              <a:rPr lang="en-US" dirty="0"/>
              <a:t> for 2 </a:t>
            </a:r>
            <a:r>
              <a:rPr lang="en-US" dirty="0" err="1"/>
              <a:t>hrs</a:t>
            </a:r>
            <a:endParaRPr lang="en-US" dirty="0"/>
          </a:p>
          <a:p>
            <a:r>
              <a:rPr lang="en-US" dirty="0"/>
              <a:t>DOR: </a:t>
            </a:r>
            <a:r>
              <a:rPr lang="en-US" dirty="0" err="1"/>
              <a:t>Mtb</a:t>
            </a:r>
            <a:r>
              <a:rPr lang="en-US" dirty="0"/>
              <a:t> H37Rv 4 days gradual adaptation to lower O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7" name="Picture 6" descr="400px-Voskuiletalf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181"/>
          <a:stretch/>
        </p:blipFill>
        <p:spPr>
          <a:xfrm>
            <a:off x="248684" y="2451677"/>
            <a:ext cx="4399516" cy="4233912"/>
          </a:xfrm>
          <a:prstGeom prst="rect">
            <a:avLst/>
          </a:prstGeom>
        </p:spPr>
      </p:pic>
      <p:pic>
        <p:nvPicPr>
          <p:cNvPr id="11" name="Picture 10" descr="400px-Voskuiletalf1.jpg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6957" l="0" r="99500">
                        <a14:foregroundMark x1="13750" y1="1242" x2="13750" y2="1242"/>
                        <a14:foregroundMark x1="4500" y1="2981" x2="4500" y2="2981"/>
                        <a14:foregroundMark x1="16500" y1="5590" x2="16500" y2="5590"/>
                        <a14:foregroundMark x1="7750" y1="6335" x2="7750" y2="633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" r="-2290" b="94145"/>
          <a:stretch/>
        </p:blipFill>
        <p:spPr>
          <a:xfrm>
            <a:off x="248684" y="1912681"/>
            <a:ext cx="4506048" cy="519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235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1076</TotalTime>
  <Words>1447</Words>
  <Application>Microsoft Macintosh PowerPoint</Application>
  <PresentationFormat>On-screen Show (4:3)</PresentationFormat>
  <Paragraphs>155</Paragraphs>
  <Slides>23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Clarity</vt:lpstr>
      <vt:lpstr>Inhibition of respiration by nitric oxide induces a Mycobacterium tuberculosis dormancy program</vt:lpstr>
      <vt:lpstr>Outline</vt:lpstr>
      <vt:lpstr>Outline</vt:lpstr>
      <vt:lpstr>Tuberculosis infection has three developmental stages</vt:lpstr>
      <vt:lpstr>O2 depletion promotes  M. tuberculosis latent period</vt:lpstr>
      <vt:lpstr>Nitric oxide (NO) controls M. tuberculosis growth by inhibiting aerobic respiration</vt:lpstr>
      <vt:lpstr>Outline</vt:lpstr>
      <vt:lpstr>Dormancy regulon determined by coinduction by NO, low O2 and adaptation to an in vitro dormant state </vt:lpstr>
      <vt:lpstr>Dormancy regulon determined by coinduction by NO, low O2 and adaptation to an in vitro dormant state </vt:lpstr>
      <vt:lpstr>NO induces gene expression for 48 genes in vivo</vt:lpstr>
      <vt:lpstr>NO response not desensitized to subsequent doses</vt:lpstr>
      <vt:lpstr>qRT-PCR confirmed in vitro and in vivo induction of dormancy regulon</vt:lpstr>
      <vt:lpstr>Dormancy regulon increases overall M. tuberculosis fitness in vitro </vt:lpstr>
      <vt:lpstr>NO inhibits respiration for M. tuberculosis</vt:lpstr>
      <vt:lpstr>High levels of NO cause growth arrest </vt:lpstr>
      <vt:lpstr>Viability of M. tuberculosis unaffected by NO </vt:lpstr>
      <vt:lpstr>Outline</vt:lpstr>
      <vt:lpstr>O2 competitively inhibits NO mediated regulon induction</vt:lpstr>
      <vt:lpstr>Cyanide blocks expression of dormancy regulon genes induced  by NO and low O2</vt:lpstr>
      <vt:lpstr>Outline</vt:lpstr>
      <vt:lpstr>Cytochrome oxidase is hypothesized to be the sensor/integrator of NO and O2 levels</vt:lpstr>
      <vt:lpstr>Control of the dormancy regulon important for M. tuberculosis survival in latent periods</vt:lpstr>
      <vt:lpstr>Acknowledgments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Inhibition of respiration by Nitric Oxide induces a Mycobacterium tuberculosis dormancy program</dc:title>
  <dc:creator>Isabel Gonzaga</dc:creator>
  <cp:lastModifiedBy>Isabel Gonzaga</cp:lastModifiedBy>
  <cp:revision>39</cp:revision>
  <dcterms:created xsi:type="dcterms:W3CDTF">2014-11-10T20:11:20Z</dcterms:created>
  <dcterms:modified xsi:type="dcterms:W3CDTF">2014-11-19T07:11:23Z</dcterms:modified>
</cp:coreProperties>
</file>