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0945" autoAdjust="0"/>
    <p:restoredTop sz="99513" autoAdjust="0"/>
  </p:normalViewPr>
  <p:slideViewPr>
    <p:cSldViewPr snapToGrid="0" snapToObjects="1">
      <p:cViewPr>
        <p:scale>
          <a:sx n="26" d="100"/>
          <a:sy n="26" d="100"/>
        </p:scale>
        <p:origin x="-1350" y="192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GJ:ProductionRuns:15-genes_28-edges_GJ-dHAP4-fam_strains-added_Sigmoid_estim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GJ:ProductionRuns:20-genes_46-edges_GJ-dHAP4-fam_strains-added_Sigmoid_estima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GJ:ProductionRuns:25-genes_68-edges_GJ-dHAP4-fam_strains-added_Sigmoid_estimat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GJ:ProductionRuns:30-genes_90-edges_GJ-dHAP4-fam_strains-added_Sigmoid_estimati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GJ:ProductionRuns:34-genes_102-edges_GJ-dHAP4-fam_strains-added_Sigmoid_estim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15 genes</a:t>
            </a:r>
            <a:r>
              <a:rPr lang="en-US" baseline="0"/>
              <a:t> In degree/Out degree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network!$G$18</c:f>
              <c:strCache>
                <c:ptCount val="1"/>
                <c:pt idx="0">
                  <c:v>In</c:v>
                </c:pt>
              </c:strCache>
            </c:strRef>
          </c:tx>
          <c:invertIfNegative val="0"/>
          <c:cat>
            <c:numRef>
              <c:f>network!$F$19:$F$26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network!$G$19:$G$26</c:f>
              <c:numCache>
                <c:formatCode>General</c:formatCode>
                <c:ptCount val="8"/>
                <c:pt idx="0">
                  <c:v>2</c:v>
                </c:pt>
                <c:pt idx="1">
                  <c:v>6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network!$H$18</c:f>
              <c:strCache>
                <c:ptCount val="1"/>
                <c:pt idx="0">
                  <c:v>Out</c:v>
                </c:pt>
              </c:strCache>
            </c:strRef>
          </c:tx>
          <c:invertIfNegative val="0"/>
          <c:cat>
            <c:numRef>
              <c:f>network!$F$19:$F$26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network!$H$19:$H$26</c:f>
              <c:numCache>
                <c:formatCode>General</c:formatCode>
                <c:ptCount val="8"/>
                <c:pt idx="0">
                  <c:v>3</c:v>
                </c:pt>
                <c:pt idx="1">
                  <c:v>7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123520"/>
        <c:axId val="91854464"/>
      </c:barChart>
      <c:catAx>
        <c:axId val="94123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Connections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1854464"/>
        <c:crosses val="autoZero"/>
        <c:auto val="1"/>
        <c:lblAlgn val="ctr"/>
        <c:lblOffset val="100"/>
        <c:noMultiLvlLbl val="0"/>
      </c:catAx>
      <c:valAx>
        <c:axId val="918544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Frequency</a:t>
                </a:r>
              </a:p>
            </c:rich>
          </c:tx>
          <c:layout>
            <c:manualLayout>
              <c:xMode val="edge"/>
              <c:yMode val="edge"/>
              <c:x val="1.6666666666666701E-2"/>
              <c:y val="0.302516768737240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41235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 genes In degree/ Out Degree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network!$G$25</c:f>
              <c:strCache>
                <c:ptCount val="1"/>
                <c:pt idx="0">
                  <c:v>In</c:v>
                </c:pt>
              </c:strCache>
            </c:strRef>
          </c:tx>
          <c:invertIfNegative val="0"/>
          <c:cat>
            <c:numRef>
              <c:f>network!$F$26:$F$36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network!$G$26:$G$36</c:f>
              <c:numCache>
                <c:formatCode>General</c:formatCode>
                <c:ptCount val="11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2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network!$H$25</c:f>
              <c:strCache>
                <c:ptCount val="1"/>
                <c:pt idx="0">
                  <c:v>Out</c:v>
                </c:pt>
              </c:strCache>
            </c:strRef>
          </c:tx>
          <c:invertIfNegative val="0"/>
          <c:cat>
            <c:numRef>
              <c:f>network!$F$26:$F$36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network!$H$26:$H$36</c:f>
              <c:numCache>
                <c:formatCode>General</c:formatCode>
                <c:ptCount val="11"/>
                <c:pt idx="0">
                  <c:v>5</c:v>
                </c:pt>
                <c:pt idx="1">
                  <c:v>9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125568"/>
        <c:axId val="91856192"/>
      </c:barChart>
      <c:catAx>
        <c:axId val="94125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Connections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1856192"/>
        <c:crosses val="autoZero"/>
        <c:auto val="1"/>
        <c:lblAlgn val="ctr"/>
        <c:lblOffset val="100"/>
        <c:noMultiLvlLbl val="0"/>
      </c:catAx>
      <c:valAx>
        <c:axId val="918561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Frequency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41255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25 gene In degree/</a:t>
            </a:r>
            <a:r>
              <a:rPr lang="en-US" baseline="0"/>
              <a:t> out degree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network!$H$28</c:f>
              <c:strCache>
                <c:ptCount val="1"/>
                <c:pt idx="0">
                  <c:v>In</c:v>
                </c:pt>
              </c:strCache>
            </c:strRef>
          </c:tx>
          <c:invertIfNegative val="0"/>
          <c:cat>
            <c:numRef>
              <c:f>network!$G$29:$G$42</c:f>
              <c:numCache>
                <c:formatCode>General</c:formatCode>
                <c:ptCount val="1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</c:numCache>
            </c:numRef>
          </c:cat>
          <c:val>
            <c:numRef>
              <c:f>network!$H$29:$H$42</c:f>
              <c:numCache>
                <c:formatCode>General</c:formatCode>
                <c:ptCount val="14"/>
                <c:pt idx="0">
                  <c:v>2</c:v>
                </c:pt>
                <c:pt idx="1">
                  <c:v>6</c:v>
                </c:pt>
                <c:pt idx="2">
                  <c:v>4</c:v>
                </c:pt>
                <c:pt idx="3">
                  <c:v>5</c:v>
                </c:pt>
                <c:pt idx="4">
                  <c:v>4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ser>
          <c:idx val="1"/>
          <c:order val="1"/>
          <c:tx>
            <c:strRef>
              <c:f>network!$I$28</c:f>
              <c:strCache>
                <c:ptCount val="1"/>
                <c:pt idx="0">
                  <c:v>Out</c:v>
                </c:pt>
              </c:strCache>
            </c:strRef>
          </c:tx>
          <c:invertIfNegative val="0"/>
          <c:cat>
            <c:numRef>
              <c:f>network!$G$29:$G$42</c:f>
              <c:numCache>
                <c:formatCode>General</c:formatCode>
                <c:ptCount val="1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</c:numCache>
            </c:numRef>
          </c:cat>
          <c:val>
            <c:numRef>
              <c:f>network!$I$29:$I$42</c:f>
              <c:numCache>
                <c:formatCode>General</c:formatCode>
                <c:ptCount val="14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395840"/>
        <c:axId val="91874432"/>
      </c:barChart>
      <c:catAx>
        <c:axId val="95395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Connections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1874432"/>
        <c:crosses val="autoZero"/>
        <c:auto val="1"/>
        <c:lblAlgn val="ctr"/>
        <c:lblOffset val="100"/>
        <c:noMultiLvlLbl val="0"/>
      </c:catAx>
      <c:valAx>
        <c:axId val="918744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Frequency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53958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30  genes In degrees/ Out degrees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network!$G$34</c:f>
              <c:strCache>
                <c:ptCount val="1"/>
                <c:pt idx="0">
                  <c:v>In</c:v>
                </c:pt>
              </c:strCache>
            </c:strRef>
          </c:tx>
          <c:invertIfNegative val="0"/>
          <c:cat>
            <c:numRef>
              <c:f>network!$F$35:$F$50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cat>
          <c:val>
            <c:numRef>
              <c:f>network!$G$35:$G$50</c:f>
              <c:numCache>
                <c:formatCode>General</c:formatCode>
                <c:ptCount val="16"/>
                <c:pt idx="0">
                  <c:v>2</c:v>
                </c:pt>
                <c:pt idx="1">
                  <c:v>8</c:v>
                </c:pt>
                <c:pt idx="2">
                  <c:v>5</c:v>
                </c:pt>
                <c:pt idx="3">
                  <c:v>3</c:v>
                </c:pt>
                <c:pt idx="4">
                  <c:v>5</c:v>
                </c:pt>
                <c:pt idx="5">
                  <c:v>2</c:v>
                </c:pt>
                <c:pt idx="6">
                  <c:v>3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ser>
          <c:idx val="1"/>
          <c:order val="1"/>
          <c:tx>
            <c:strRef>
              <c:f>network!$H$34</c:f>
              <c:strCache>
                <c:ptCount val="1"/>
                <c:pt idx="0">
                  <c:v>Out</c:v>
                </c:pt>
              </c:strCache>
            </c:strRef>
          </c:tx>
          <c:invertIfNegative val="0"/>
          <c:cat>
            <c:numRef>
              <c:f>network!$F$35:$F$50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cat>
          <c:val>
            <c:numRef>
              <c:f>network!$H$35:$H$50</c:f>
              <c:numCache>
                <c:formatCode>General</c:formatCode>
                <c:ptCount val="16"/>
                <c:pt idx="0">
                  <c:v>8</c:v>
                </c:pt>
                <c:pt idx="1">
                  <c:v>7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396352"/>
        <c:axId val="91876160"/>
      </c:barChart>
      <c:catAx>
        <c:axId val="95396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Connections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1876160"/>
        <c:crosses val="autoZero"/>
        <c:auto val="1"/>
        <c:lblAlgn val="ctr"/>
        <c:lblOffset val="100"/>
        <c:noMultiLvlLbl val="0"/>
      </c:catAx>
      <c:valAx>
        <c:axId val="918761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Frequency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53963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34 genes In degrees/Out</a:t>
            </a:r>
            <a:r>
              <a:rPr lang="en-US" baseline="0"/>
              <a:t> degrees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network!$G$39</c:f>
              <c:strCache>
                <c:ptCount val="1"/>
                <c:pt idx="0">
                  <c:v>In</c:v>
                </c:pt>
              </c:strCache>
            </c:strRef>
          </c:tx>
          <c:invertIfNegative val="0"/>
          <c:cat>
            <c:numRef>
              <c:f>network!$F$40:$F$56</c:f>
              <c:numCache>
                <c:formatCode>General</c:formatCode>
                <c:ptCount val="1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</c:numCache>
            </c:numRef>
          </c:cat>
          <c:val>
            <c:numRef>
              <c:f>network!$G$40:$G$56</c:f>
              <c:numCache>
                <c:formatCode>General</c:formatCode>
                <c:ptCount val="17"/>
                <c:pt idx="0">
                  <c:v>3</c:v>
                </c:pt>
                <c:pt idx="1">
                  <c:v>8</c:v>
                </c:pt>
                <c:pt idx="2">
                  <c:v>7</c:v>
                </c:pt>
                <c:pt idx="3">
                  <c:v>2</c:v>
                </c:pt>
                <c:pt idx="4">
                  <c:v>7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ser>
          <c:idx val="1"/>
          <c:order val="1"/>
          <c:tx>
            <c:strRef>
              <c:f>network!$H$39</c:f>
              <c:strCache>
                <c:ptCount val="1"/>
                <c:pt idx="0">
                  <c:v>Out</c:v>
                </c:pt>
              </c:strCache>
            </c:strRef>
          </c:tx>
          <c:invertIfNegative val="0"/>
          <c:cat>
            <c:numRef>
              <c:f>network!$F$40:$F$56</c:f>
              <c:numCache>
                <c:formatCode>General</c:formatCode>
                <c:ptCount val="1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</c:numCache>
            </c:numRef>
          </c:cat>
          <c:val>
            <c:numRef>
              <c:f>network!$H$40:$H$56</c:f>
              <c:numCache>
                <c:formatCode>General</c:formatCode>
                <c:ptCount val="17"/>
                <c:pt idx="0">
                  <c:v>10</c:v>
                </c:pt>
                <c:pt idx="1">
                  <c:v>6</c:v>
                </c:pt>
                <c:pt idx="2">
                  <c:v>6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396864"/>
        <c:axId val="91877888"/>
      </c:barChart>
      <c:catAx>
        <c:axId val="95396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Connections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1877888"/>
        <c:crosses val="autoZero"/>
        <c:auto val="1"/>
        <c:lblAlgn val="ctr"/>
        <c:lblOffset val="100"/>
        <c:noMultiLvlLbl val="0"/>
      </c:catAx>
      <c:valAx>
        <c:axId val="918778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Frequency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53968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5565-EC65-794A-8BBD-C71D0CCFD15D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4BA0-8A05-BF49-9CC5-BF82C77F8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4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5565-EC65-794A-8BBD-C71D0CCFD15D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4BA0-8A05-BF49-9CC5-BF82C77F8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3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0"/>
            <a:ext cx="47404018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6324600"/>
            <a:ext cx="141480542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5565-EC65-794A-8BBD-C71D0CCFD15D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4BA0-8A05-BF49-9CC5-BF82C77F8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63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5565-EC65-794A-8BBD-C71D0CCFD15D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4BA0-8A05-BF49-9CC5-BF82C77F8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5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5565-EC65-794A-8BBD-C71D0CCFD15D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4BA0-8A05-BF49-9CC5-BF82C77F8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04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5565-EC65-794A-8BBD-C71D0CCFD15D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4BA0-8A05-BF49-9CC5-BF82C77F8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5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5565-EC65-794A-8BBD-C71D0CCFD15D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4BA0-8A05-BF49-9CC5-BF82C77F8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5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5565-EC65-794A-8BBD-C71D0CCFD15D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4BA0-8A05-BF49-9CC5-BF82C77F8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6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5565-EC65-794A-8BBD-C71D0CCFD15D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4BA0-8A05-BF49-9CC5-BF82C77F8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0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5565-EC65-794A-8BBD-C71D0CCFD15D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4BA0-8A05-BF49-9CC5-BF82C77F8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4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5565-EC65-794A-8BBD-C71D0CCFD15D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4BA0-8A05-BF49-9CC5-BF82C77F8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58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15565-EC65-794A-8BBD-C71D0CCFD15D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D4BA0-8A05-BF49-9CC5-BF82C77F8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8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chart" Target="../charts/chart5.xml"/><Relationship Id="rId3" Type="http://schemas.openxmlformats.org/officeDocument/2006/relationships/image" Target="../media/image3.jpeg"/><Relationship Id="rId7" Type="http://schemas.openxmlformats.org/officeDocument/2006/relationships/image" Target="../media/image2.wmf"/><Relationship Id="rId12" Type="http://schemas.openxmlformats.org/officeDocument/2006/relationships/image" Target="../media/image8.png"/><Relationship Id="rId17" Type="http://schemas.openxmlformats.org/officeDocument/2006/relationships/chart" Target="../charts/chart4.xml"/><Relationship Id="rId2" Type="http://schemas.openxmlformats.org/officeDocument/2006/relationships/slideLayout" Target="../slideLayouts/slideLayout1.xml"/><Relationship Id="rId16" Type="http://schemas.openxmlformats.org/officeDocument/2006/relationships/chart" Target="../charts/char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png"/><Relationship Id="rId5" Type="http://schemas.openxmlformats.org/officeDocument/2006/relationships/image" Target="../media/image1.wmf"/><Relationship Id="rId15" Type="http://schemas.openxmlformats.org/officeDocument/2006/relationships/chart" Target="../charts/chart2.xml"/><Relationship Id="rId10" Type="http://schemas.openxmlformats.org/officeDocument/2006/relationships/image" Target="../media/image6.jp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png"/><Relationship Id="rId1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12994301" y="5105671"/>
            <a:ext cx="30043531" cy="149960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3919" y="574767"/>
            <a:ext cx="42075917" cy="37111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35949" y="632705"/>
            <a:ext cx="41833602" cy="36009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Evaluating Hap4’s Role in the Gene Regulatory Network that Controls the Response to Cold Shock in </a:t>
            </a:r>
            <a:r>
              <a:rPr lang="en-US" sz="6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Saccharomyces </a:t>
            </a:r>
            <a:r>
              <a:rPr lang="en-US" sz="6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cerevisiae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using </a:t>
            </a:r>
            <a:r>
              <a:rPr lang="en-US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GRNmap</a:t>
            </a:r>
            <a:endParaRPr lang="en-US" sz="6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K. Grace Johnson</a:t>
            </a:r>
            <a:r>
              <a:rPr lang="en-US" sz="4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Margaret J. O’Neil</a:t>
            </a:r>
            <a:r>
              <a:rPr lang="en-US" sz="4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D. Dahlquist</a:t>
            </a:r>
            <a:r>
              <a:rPr lang="en-US" sz="4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and Ben G. Fitzpatrick</a:t>
            </a:r>
            <a:r>
              <a:rPr lang="en-US" sz="4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/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 of Chemistry and Biochemistry, 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 of Biology, 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 of Mathematics</a:t>
            </a:r>
          </a:p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Loyola Marymount University, 1 LMU Drive, Los Angeles, CA 90045 USA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3716" y="5040855"/>
            <a:ext cx="11628074" cy="272299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1442" y="5105671"/>
            <a:ext cx="11568992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Transcription Factors Control Gene Expression by Binding to Regulatory DNA Sequences Upstream of Genes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35716" y="20764499"/>
            <a:ext cx="11930575" cy="11452096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403844" y="27427788"/>
            <a:ext cx="11930573" cy="584775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026300" y="20640243"/>
            <a:ext cx="17743348" cy="116494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5569" y="14852497"/>
            <a:ext cx="11546221" cy="492443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dHAP4 Strain Microarray Data was used to Create a Family of GRNs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35716" y="20764499"/>
            <a:ext cx="11930575" cy="584775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 and Future Directions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03844" y="29160397"/>
            <a:ext cx="11930573" cy="584775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935" y="26678609"/>
            <a:ext cx="11546221" cy="461665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L-curve Analysis of dHAP4 networks revealed the ideal alpha value to be 0.002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026304" y="5105671"/>
            <a:ext cx="30043531" cy="584776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Network size comparison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026305" y="20640243"/>
            <a:ext cx="1774334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LSE/Min LSE Table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602063" y="28036118"/>
            <a:ext cx="115978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their work on the GRNmap code, we would like to thank Juan S. Carrillo, Trixie A.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Roque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Nicholas A.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Rohacz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and Katrina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Sherbina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We thank Nicole A.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Anguiano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Anindita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Varshneya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for their work on GRNsight visualization. Microarray data was collected by Cybele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Arsan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Wesley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Citti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Kevin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Entzminger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Andrew Herman, Heather King, Lauren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Kubeck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Stephanie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Kuelbs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Elizabeth Liu, Matthew Mejia, Kenny Rodriguez, Olivia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Sakhon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Alondra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Vega. Partial funding for this project was provided by NSF-RUI 0921038.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026299" y="25021555"/>
            <a:ext cx="1774334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Parameter comparison charts (w, b, P’s)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079035" y="18424976"/>
            <a:ext cx="1774334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MSE’s and ANOVA p values for the most interesting genes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2" descr="Transcript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4"/>
          <a:stretch>
            <a:fillRect/>
          </a:stretch>
        </p:blipFill>
        <p:spPr>
          <a:xfrm>
            <a:off x="993919" y="6293685"/>
            <a:ext cx="4953152" cy="3221137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5878573" y="6391733"/>
            <a:ext cx="6348186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b="1" dirty="0" smtClean="0">
                <a:latin typeface="Arial"/>
                <a:cs typeface="Arial"/>
              </a:rPr>
              <a:t>Activators increase gene expression.</a:t>
            </a:r>
          </a:p>
          <a:p>
            <a:pPr marL="342900" indent="-342900">
              <a:buFont typeface="Arial"/>
              <a:buChar char="•"/>
            </a:pPr>
            <a:r>
              <a:rPr lang="en-US" sz="1800" b="1" dirty="0" smtClean="0">
                <a:latin typeface="Arial"/>
                <a:cs typeface="Arial"/>
              </a:rPr>
              <a:t>Repressors decrease gene expression.</a:t>
            </a:r>
          </a:p>
          <a:p>
            <a:pPr marL="342900" indent="-342900">
              <a:buFont typeface="Arial"/>
              <a:buChar char="•"/>
            </a:pPr>
            <a:r>
              <a:rPr lang="en-US" sz="1800" b="1" dirty="0" smtClean="0">
                <a:latin typeface="Arial"/>
                <a:cs typeface="Arial"/>
              </a:rPr>
              <a:t>Transcription factors are themselves proteins that are encoded by genes.</a:t>
            </a:r>
          </a:p>
          <a:p>
            <a:pPr marL="342900" indent="-342900">
              <a:buFont typeface="Arial"/>
              <a:buChar char="•"/>
            </a:pPr>
            <a:r>
              <a:rPr lang="en-US" sz="1800" b="1" dirty="0" smtClean="0">
                <a:latin typeface="Arial"/>
                <a:cs typeface="Arial"/>
              </a:rPr>
              <a:t>A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regulatory network (GRN) consists of a set of transcription factors that regulate the level of expression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a set of target genes, which can include other transcription factors.</a:t>
            </a:r>
          </a:p>
          <a:p>
            <a:pPr marL="342900" indent="-342900">
              <a:buFont typeface="Arial"/>
              <a:buChar char="•"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dynamics of a GRN is how the expression of genes in the network change over time.</a:t>
            </a:r>
            <a:endParaRPr lang="en-US" sz="1800" b="1" dirty="0" smtClean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93919" y="10503990"/>
            <a:ext cx="59148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b="1" dirty="0" smtClean="0">
                <a:latin typeface="Arial"/>
                <a:cs typeface="Arial"/>
              </a:rPr>
              <a:t>However, little is known about which transcription factors regulate this response.</a:t>
            </a:r>
          </a:p>
          <a:p>
            <a:pPr marL="342900" indent="-342900">
              <a:buFont typeface="Arial"/>
              <a:buChar char="•"/>
            </a:pPr>
            <a:r>
              <a:rPr lang="en-US" sz="1800" b="1" dirty="0" smtClean="0">
                <a:latin typeface="Arial"/>
                <a:cs typeface="Arial"/>
              </a:rPr>
              <a:t>The Dahlquist lab has studied the global transcriptional response to cold shock using DNA microarrays, which measure the level of mRNA expression for all 6000 genes in yeast.</a:t>
            </a:r>
          </a:p>
          <a:p>
            <a:pPr marL="342900" indent="-342900">
              <a:buFont typeface="Arial"/>
              <a:buChar char="•"/>
            </a:pPr>
            <a:r>
              <a:rPr lang="en-US" sz="1800" b="1" dirty="0" smtClean="0">
                <a:latin typeface="Arial"/>
                <a:cs typeface="Arial"/>
              </a:rPr>
              <a:t>We have collected expression data from the wild type strain and five transcription factor deletion strains (Δcin5, Δgln3, Δhmo1, </a:t>
            </a:r>
            <a:r>
              <a:rPr lang="en-US" sz="1800" b="1" dirty="0">
                <a:latin typeface="Arial"/>
                <a:cs typeface="Arial"/>
              </a:rPr>
              <a:t>Δzap1, </a:t>
            </a:r>
            <a:r>
              <a:rPr lang="en-US" sz="1800" b="1" dirty="0" smtClean="0">
                <a:latin typeface="Arial"/>
                <a:cs typeface="Arial"/>
              </a:rPr>
              <a:t>Δhap4 ) before cold shock and after 15, 30, and 60 minutes of cold shock at 13°C.</a:t>
            </a:r>
          </a:p>
          <a:p>
            <a:pPr marL="342900" indent="-342900">
              <a:buFont typeface="Arial"/>
              <a:buChar char="•"/>
            </a:pPr>
            <a:r>
              <a:rPr lang="en-US" sz="1800" b="1" dirty="0" smtClean="0">
                <a:latin typeface="Arial"/>
                <a:cs typeface="Arial"/>
              </a:rPr>
              <a:t>We are using mathematical modeling to determine the relative influence of each transcription factor in the GRN that controls the cold shock response.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73358" y="20036950"/>
            <a:ext cx="8489791" cy="727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latin typeface="Arial"/>
              <a:cs typeface="Arial"/>
            </a:endParaRPr>
          </a:p>
        </p:txBody>
      </p:sp>
      <p:graphicFrame>
        <p:nvGraphicFramePr>
          <p:cNvPr id="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239559"/>
              </p:ext>
            </p:extLst>
          </p:nvPr>
        </p:nvGraphicFramePr>
        <p:xfrm>
          <a:off x="1780329" y="24983955"/>
          <a:ext cx="3508801" cy="788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" name="Equation" r:id="rId4" imgW="2108160" imgH="444240" progId="Equation.3">
                  <p:embed/>
                </p:oleObj>
              </mc:Choice>
              <mc:Fallback>
                <p:oleObj name="Equation" r:id="rId4" imgW="21081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0329" y="24983955"/>
                        <a:ext cx="3508801" cy="78800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787931"/>
              </p:ext>
            </p:extLst>
          </p:nvPr>
        </p:nvGraphicFramePr>
        <p:xfrm>
          <a:off x="7611899" y="22187925"/>
          <a:ext cx="4291174" cy="1072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" name="Equation" r:id="rId6" imgW="2743200" imgH="685800" progId="Equation.3">
                  <p:embed/>
                </p:oleObj>
              </mc:Choice>
              <mc:Fallback>
                <p:oleObj name="Equation" r:id="rId6" imgW="27432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1899" y="22187925"/>
                        <a:ext cx="4291174" cy="1072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" name="Picture 51" descr="Screen Shot 2015-03-07 at 12.55.56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039" y="23434083"/>
            <a:ext cx="2014416" cy="1770079"/>
          </a:xfrm>
          <a:prstGeom prst="rect">
            <a:avLst/>
          </a:prstGeom>
        </p:spPr>
      </p:pic>
      <p:grpSp>
        <p:nvGrpSpPr>
          <p:cNvPr id="59" name="Group 1184"/>
          <p:cNvGrpSpPr>
            <a:grpSpLocks/>
          </p:cNvGrpSpPr>
          <p:nvPr/>
        </p:nvGrpSpPr>
        <p:grpSpPr bwMode="auto">
          <a:xfrm>
            <a:off x="9327398" y="23808635"/>
            <a:ext cx="2858266" cy="2419388"/>
            <a:chOff x="666" y="21558"/>
            <a:chExt cx="2496" cy="2112"/>
          </a:xfrm>
        </p:grpSpPr>
        <p:pic>
          <p:nvPicPr>
            <p:cNvPr id="60" name="Picture 46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51" t="23000" r="28125" b="20000"/>
            <a:stretch>
              <a:fillRect/>
            </a:stretch>
          </p:blipFill>
          <p:spPr bwMode="auto">
            <a:xfrm>
              <a:off x="810" y="21558"/>
              <a:ext cx="2352" cy="1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Rectangle 47"/>
            <p:cNvSpPr>
              <a:spLocks noChangeArrowheads="1"/>
            </p:cNvSpPr>
            <p:nvPr/>
          </p:nvSpPr>
          <p:spPr bwMode="auto">
            <a:xfrm>
              <a:off x="666" y="23334"/>
              <a:ext cx="288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1800">
                <a:ea typeface="MS PGothic" pitchFamily="34" charset="-128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31890948" y="29745172"/>
            <a:ext cx="10998137" cy="233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US" sz="1300" b="1" dirty="0" smtClean="0"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sz="1300" b="1" dirty="0">
                <a:latin typeface="Arial"/>
                <a:cs typeface="Arial"/>
              </a:rPr>
              <a:t>Dahlquist, </a:t>
            </a:r>
            <a:r>
              <a:rPr lang="en-US" sz="1300" b="1" dirty="0" err="1">
                <a:latin typeface="Arial"/>
                <a:cs typeface="Arial"/>
              </a:rPr>
              <a:t>Kam</a:t>
            </a:r>
            <a:r>
              <a:rPr lang="en-US" sz="1300" b="1" dirty="0">
                <a:latin typeface="Arial"/>
                <a:cs typeface="Arial"/>
              </a:rPr>
              <a:t>., Fitzpatrick, Ben., Camacho, Erika., </a:t>
            </a:r>
            <a:r>
              <a:rPr lang="en-US" sz="1300" b="1" dirty="0" err="1">
                <a:latin typeface="Arial"/>
                <a:cs typeface="Arial"/>
              </a:rPr>
              <a:t>Entzminger</a:t>
            </a:r>
            <a:r>
              <a:rPr lang="en-US" sz="1300" b="1" dirty="0">
                <a:latin typeface="Arial"/>
                <a:cs typeface="Arial"/>
              </a:rPr>
              <a:t>, Stephanie., </a:t>
            </a:r>
            <a:r>
              <a:rPr lang="en-US" sz="1300" b="1" dirty="0" err="1">
                <a:latin typeface="Arial"/>
                <a:cs typeface="Arial"/>
              </a:rPr>
              <a:t>Wanner</a:t>
            </a:r>
            <a:r>
              <a:rPr lang="en-US" sz="1300" b="1" dirty="0">
                <a:latin typeface="Arial"/>
                <a:cs typeface="Arial"/>
              </a:rPr>
              <a:t>, Nathan</a:t>
            </a:r>
            <a:r>
              <a:rPr lang="en-US" sz="1300" b="1" dirty="0" smtClean="0">
                <a:latin typeface="Arial"/>
                <a:cs typeface="Arial"/>
              </a:rPr>
              <a:t>. (2015)</a:t>
            </a:r>
            <a:r>
              <a:rPr lang="en-US" sz="1300" b="1" dirty="0">
                <a:latin typeface="Arial"/>
                <a:cs typeface="Arial"/>
              </a:rPr>
              <a:t>. Parameter estimation </a:t>
            </a:r>
            <a:r>
              <a:rPr lang="en-US" sz="1300" b="1" dirty="0" smtClean="0">
                <a:latin typeface="Arial"/>
                <a:cs typeface="Arial"/>
              </a:rPr>
              <a:t>for gene </a:t>
            </a:r>
            <a:r>
              <a:rPr lang="en-US" sz="1300" b="1" dirty="0">
                <a:latin typeface="Arial"/>
                <a:cs typeface="Arial"/>
              </a:rPr>
              <a:t>regulatory networks from microarray data: </a:t>
            </a:r>
            <a:r>
              <a:rPr lang="en-US" sz="1300" b="1" dirty="0" smtClean="0">
                <a:latin typeface="Arial"/>
                <a:cs typeface="Arial"/>
              </a:rPr>
              <a:t>cold shock </a:t>
            </a:r>
            <a:r>
              <a:rPr lang="en-US" sz="1300" b="1" dirty="0">
                <a:latin typeface="Arial"/>
                <a:cs typeface="Arial"/>
              </a:rPr>
              <a:t>response in Saccharomyces </a:t>
            </a:r>
            <a:r>
              <a:rPr lang="en-US" sz="1300" b="1" dirty="0" err="1">
                <a:latin typeface="Arial"/>
                <a:cs typeface="Arial"/>
              </a:rPr>
              <a:t>cerevisiae</a:t>
            </a:r>
            <a:r>
              <a:rPr lang="en-US" sz="1300" b="1" dirty="0">
                <a:latin typeface="Arial"/>
                <a:cs typeface="Arial"/>
              </a:rPr>
              <a:t>. </a:t>
            </a:r>
            <a:r>
              <a:rPr lang="en-US" sz="1300" b="1" dirty="0" smtClean="0">
                <a:latin typeface="Arial"/>
                <a:cs typeface="Arial"/>
              </a:rPr>
              <a:t>Submitted.</a:t>
            </a:r>
          </a:p>
          <a:p>
            <a:pPr>
              <a:lnSpc>
                <a:spcPct val="80000"/>
              </a:lnSpc>
            </a:pPr>
            <a:endParaRPr lang="en-US" sz="1300" b="1" dirty="0" smtClean="0"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sz="1300" b="1" dirty="0">
                <a:latin typeface="Arial"/>
                <a:cs typeface="Arial"/>
              </a:rPr>
              <a:t>Freeman, S. (2002). </a:t>
            </a:r>
            <a:r>
              <a:rPr lang="en-US" sz="1300" b="1" i="1" dirty="0">
                <a:latin typeface="Arial"/>
                <a:cs typeface="Arial"/>
              </a:rPr>
              <a:t>Biological science</a:t>
            </a:r>
            <a:r>
              <a:rPr lang="en-US" sz="1300" b="1" dirty="0">
                <a:latin typeface="Arial"/>
                <a:cs typeface="Arial"/>
              </a:rPr>
              <a:t> (First ed.). Prentice Hall.</a:t>
            </a:r>
            <a:endParaRPr lang="en-US" sz="1300" b="1" dirty="0" smtClean="0"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endParaRPr lang="en-US" sz="1300" b="1" dirty="0"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sz="1300" b="1" dirty="0" smtClean="0">
                <a:latin typeface="Arial"/>
                <a:cs typeface="Arial"/>
              </a:rPr>
              <a:t>GRNmap. (</a:t>
            </a:r>
            <a:r>
              <a:rPr lang="en-US" sz="1300" b="1" dirty="0" err="1" smtClean="0">
                <a:latin typeface="Arial"/>
                <a:cs typeface="Arial"/>
              </a:rPr>
              <a:t>n.d.</a:t>
            </a:r>
            <a:r>
              <a:rPr lang="en-US" sz="1300" b="1" dirty="0" smtClean="0">
                <a:latin typeface="Arial"/>
                <a:cs typeface="Arial"/>
              </a:rPr>
              <a:t>). Retrieved March </a:t>
            </a:r>
            <a:r>
              <a:rPr lang="en-US" sz="1300" b="1" dirty="0">
                <a:latin typeface="Arial"/>
                <a:cs typeface="Arial"/>
              </a:rPr>
              <a:t>6</a:t>
            </a:r>
            <a:r>
              <a:rPr lang="en-US" sz="1300" b="1" dirty="0" smtClean="0">
                <a:latin typeface="Arial"/>
                <a:cs typeface="Arial"/>
              </a:rPr>
              <a:t>, 2016, from </a:t>
            </a:r>
            <a:r>
              <a:rPr lang="de-DE" sz="1300" b="1" dirty="0">
                <a:latin typeface="Arial"/>
                <a:cs typeface="Arial"/>
              </a:rPr>
              <a:t>https://</a:t>
            </a:r>
            <a:r>
              <a:rPr lang="de-DE" sz="1300" b="1" dirty="0" err="1">
                <a:latin typeface="Arial"/>
                <a:cs typeface="Arial"/>
              </a:rPr>
              <a:t>github.com</a:t>
            </a:r>
            <a:r>
              <a:rPr lang="de-DE" sz="1300" b="1" dirty="0">
                <a:latin typeface="Arial"/>
                <a:cs typeface="Arial"/>
              </a:rPr>
              <a:t>/</a:t>
            </a:r>
            <a:r>
              <a:rPr lang="de-DE" sz="1300" b="1" dirty="0" err="1">
                <a:latin typeface="Arial"/>
                <a:cs typeface="Arial"/>
              </a:rPr>
              <a:t>kdahlquist</a:t>
            </a:r>
            <a:r>
              <a:rPr lang="de-DE" sz="1300" b="1" dirty="0">
                <a:latin typeface="Arial"/>
                <a:cs typeface="Arial"/>
              </a:rPr>
              <a:t>/</a:t>
            </a:r>
            <a:r>
              <a:rPr lang="de-DE" sz="1300" b="1" dirty="0" err="1">
                <a:latin typeface="Arial"/>
                <a:cs typeface="Arial"/>
              </a:rPr>
              <a:t>GRNmap</a:t>
            </a:r>
            <a:r>
              <a:rPr lang="de-DE" sz="1300" b="1" dirty="0" smtClean="0">
                <a:latin typeface="Arial"/>
                <a:cs typeface="Arial"/>
              </a:rPr>
              <a:t>/.</a:t>
            </a:r>
          </a:p>
          <a:p>
            <a:pPr>
              <a:lnSpc>
                <a:spcPct val="80000"/>
              </a:lnSpc>
            </a:pPr>
            <a:endParaRPr lang="en-US" sz="1300" b="1" dirty="0" smtClean="0"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sz="1300" b="1" dirty="0">
                <a:latin typeface="Arial"/>
                <a:cs typeface="Arial"/>
              </a:rPr>
              <a:t>GRNsight. (</a:t>
            </a:r>
            <a:r>
              <a:rPr lang="en-US" sz="1300" b="1" dirty="0" err="1">
                <a:latin typeface="Arial"/>
                <a:cs typeface="Arial"/>
              </a:rPr>
              <a:t>n.d.</a:t>
            </a:r>
            <a:r>
              <a:rPr lang="en-US" sz="1300" b="1" dirty="0">
                <a:latin typeface="Arial"/>
                <a:cs typeface="Arial"/>
              </a:rPr>
              <a:t>). Retrieved March 6</a:t>
            </a:r>
            <a:r>
              <a:rPr lang="en-US" sz="1300" b="1" dirty="0" smtClean="0">
                <a:latin typeface="Arial"/>
                <a:cs typeface="Arial"/>
              </a:rPr>
              <a:t>, 2016, </a:t>
            </a:r>
            <a:r>
              <a:rPr lang="en-US" sz="1300" b="1" dirty="0">
                <a:latin typeface="Arial"/>
                <a:cs typeface="Arial"/>
              </a:rPr>
              <a:t>from http://dondi.github.io/GRNsight</a:t>
            </a:r>
            <a:r>
              <a:rPr lang="en-US" sz="1300" b="1" dirty="0" smtClean="0">
                <a:latin typeface="Arial"/>
                <a:cs typeface="Arial"/>
              </a:rPr>
              <a:t>/.</a:t>
            </a:r>
          </a:p>
          <a:p>
            <a:pPr>
              <a:lnSpc>
                <a:spcPct val="80000"/>
              </a:lnSpc>
            </a:pPr>
            <a:r>
              <a:rPr lang="tr-TR" sz="1300" b="1" dirty="0">
                <a:latin typeface="Arial"/>
                <a:cs typeface="Arial"/>
              </a:rPr>
              <a:t/>
            </a:r>
            <a:br>
              <a:rPr lang="tr-TR" sz="1300" b="1" dirty="0">
                <a:latin typeface="Arial"/>
                <a:cs typeface="Arial"/>
              </a:rPr>
            </a:br>
            <a:r>
              <a:rPr lang="en-US" sz="1300" b="1" dirty="0" err="1">
                <a:latin typeface="Arial"/>
                <a:cs typeface="Arial"/>
              </a:rPr>
              <a:t>Dário</a:t>
            </a:r>
            <a:r>
              <a:rPr lang="en-US" sz="1300" b="1" dirty="0">
                <a:latin typeface="Arial"/>
                <a:cs typeface="Arial"/>
              </a:rPr>
              <a:t> </a:t>
            </a:r>
            <a:r>
              <a:rPr lang="en-US" sz="1300" b="1" dirty="0" err="1">
                <a:latin typeface="Arial"/>
                <a:cs typeface="Arial"/>
              </a:rPr>
              <a:t>Abdulrehman</a:t>
            </a:r>
            <a:r>
              <a:rPr lang="en-US" sz="1300" b="1" dirty="0">
                <a:latin typeface="Arial"/>
                <a:cs typeface="Arial"/>
              </a:rPr>
              <a:t>, Pedro T. </a:t>
            </a:r>
            <a:r>
              <a:rPr lang="en-US" sz="1300" b="1" dirty="0" err="1">
                <a:latin typeface="Arial"/>
                <a:cs typeface="Arial"/>
              </a:rPr>
              <a:t>Monteiro</a:t>
            </a:r>
            <a:r>
              <a:rPr lang="en-US" sz="1300" b="1" dirty="0">
                <a:latin typeface="Arial"/>
                <a:cs typeface="Arial"/>
              </a:rPr>
              <a:t>, Miguel C. Teixeira, </a:t>
            </a:r>
            <a:r>
              <a:rPr lang="en-US" sz="1300" b="1" dirty="0" err="1">
                <a:latin typeface="Arial"/>
                <a:cs typeface="Arial"/>
              </a:rPr>
              <a:t>Nuno</a:t>
            </a:r>
            <a:r>
              <a:rPr lang="en-US" sz="1300" b="1" dirty="0">
                <a:latin typeface="Arial"/>
                <a:cs typeface="Arial"/>
              </a:rPr>
              <a:t> P. Mira, </a:t>
            </a:r>
            <a:r>
              <a:rPr lang="en-US" sz="1300" b="1" dirty="0" err="1">
                <a:latin typeface="Arial"/>
                <a:cs typeface="Arial"/>
              </a:rPr>
              <a:t>Artur</a:t>
            </a:r>
            <a:r>
              <a:rPr lang="en-US" sz="1300" b="1" dirty="0">
                <a:latin typeface="Arial"/>
                <a:cs typeface="Arial"/>
              </a:rPr>
              <a:t> B. </a:t>
            </a:r>
            <a:r>
              <a:rPr lang="en-US" sz="1300" b="1" dirty="0" err="1">
                <a:latin typeface="Arial"/>
                <a:cs typeface="Arial"/>
              </a:rPr>
              <a:t>Lourenço</a:t>
            </a:r>
            <a:r>
              <a:rPr lang="en-US" sz="1300" b="1" dirty="0">
                <a:latin typeface="Arial"/>
                <a:cs typeface="Arial"/>
              </a:rPr>
              <a:t>, Sandra C. dos Santos, </a:t>
            </a:r>
            <a:r>
              <a:rPr lang="en-US" sz="1300" b="1" dirty="0" err="1">
                <a:latin typeface="Arial"/>
                <a:cs typeface="Arial"/>
              </a:rPr>
              <a:t>Tânia</a:t>
            </a:r>
            <a:r>
              <a:rPr lang="en-US" sz="1300" b="1" dirty="0">
                <a:latin typeface="Arial"/>
                <a:cs typeface="Arial"/>
              </a:rPr>
              <a:t> R. </a:t>
            </a:r>
            <a:r>
              <a:rPr lang="en-US" sz="1300" b="1" dirty="0" err="1">
                <a:latin typeface="Arial"/>
                <a:cs typeface="Arial"/>
              </a:rPr>
              <a:t>Cabrito</a:t>
            </a:r>
            <a:r>
              <a:rPr lang="en-US" sz="1300" b="1" dirty="0">
                <a:latin typeface="Arial"/>
                <a:cs typeface="Arial"/>
              </a:rPr>
              <a:t>, </a:t>
            </a:r>
            <a:r>
              <a:rPr lang="en-US" sz="1300" b="1" dirty="0" err="1">
                <a:latin typeface="Arial"/>
                <a:cs typeface="Arial"/>
              </a:rPr>
              <a:t>Alexandre</a:t>
            </a:r>
            <a:r>
              <a:rPr lang="en-US" sz="1300" b="1" dirty="0">
                <a:latin typeface="Arial"/>
                <a:cs typeface="Arial"/>
              </a:rPr>
              <a:t> P. Francisco, Sara C. Madeira, Ricardo S. Aires, </a:t>
            </a:r>
            <a:r>
              <a:rPr lang="en-US" sz="1300" b="1" dirty="0" err="1">
                <a:latin typeface="Arial"/>
                <a:cs typeface="Arial"/>
              </a:rPr>
              <a:t>Arlindo</a:t>
            </a:r>
            <a:r>
              <a:rPr lang="en-US" sz="1300" b="1" dirty="0">
                <a:latin typeface="Arial"/>
                <a:cs typeface="Arial"/>
              </a:rPr>
              <a:t> L. Oliveira, Isabel </a:t>
            </a:r>
            <a:r>
              <a:rPr lang="en-US" sz="1300" b="1" dirty="0" err="1">
                <a:latin typeface="Arial"/>
                <a:cs typeface="Arial"/>
              </a:rPr>
              <a:t>Sá-Correia</a:t>
            </a:r>
            <a:r>
              <a:rPr lang="en-US" sz="1300" b="1" dirty="0">
                <a:latin typeface="Arial"/>
                <a:cs typeface="Arial"/>
              </a:rPr>
              <a:t>, Ana T. </a:t>
            </a:r>
            <a:r>
              <a:rPr lang="en-US" sz="1300" b="1" dirty="0" err="1">
                <a:latin typeface="Arial"/>
                <a:cs typeface="Arial"/>
              </a:rPr>
              <a:t>Freitas</a:t>
            </a:r>
            <a:r>
              <a:rPr lang="en-US" sz="1300" b="1" dirty="0">
                <a:latin typeface="Arial"/>
                <a:cs typeface="Arial"/>
              </a:rPr>
              <a:t> (2011</a:t>
            </a:r>
            <a:r>
              <a:rPr lang="en-US" sz="1300" b="1" dirty="0" smtClean="0">
                <a:latin typeface="Arial"/>
                <a:cs typeface="Arial"/>
              </a:rPr>
              <a:t>). YEASTRACT</a:t>
            </a:r>
            <a:r>
              <a:rPr lang="en-US" sz="1300" b="1" dirty="0">
                <a:latin typeface="Arial"/>
                <a:cs typeface="Arial"/>
              </a:rPr>
              <a:t>: providing a programmatic access to curated transcriptional regulatory associations in </a:t>
            </a:r>
            <a:r>
              <a:rPr lang="en-US" sz="1300" b="1" i="1" dirty="0">
                <a:latin typeface="Arial"/>
                <a:cs typeface="Arial"/>
              </a:rPr>
              <a:t>Saccharomyces </a:t>
            </a:r>
            <a:r>
              <a:rPr lang="en-US" sz="1300" b="1" i="1" dirty="0" err="1">
                <a:latin typeface="Arial"/>
                <a:cs typeface="Arial"/>
              </a:rPr>
              <a:t>cerevisiae</a:t>
            </a:r>
            <a:r>
              <a:rPr lang="en-US" sz="1300" b="1" dirty="0">
                <a:latin typeface="Arial"/>
                <a:cs typeface="Arial"/>
              </a:rPr>
              <a:t> through a web services </a:t>
            </a:r>
            <a:r>
              <a:rPr lang="en-US" sz="1300" b="1" dirty="0" smtClean="0">
                <a:latin typeface="Arial"/>
                <a:cs typeface="Arial"/>
              </a:rPr>
              <a:t>interface </a:t>
            </a:r>
            <a:r>
              <a:rPr lang="en-US" sz="1300" b="1" dirty="0" err="1" smtClean="0">
                <a:latin typeface="Arial"/>
                <a:cs typeface="Arial"/>
              </a:rPr>
              <a:t>Nucl</a:t>
            </a:r>
            <a:r>
              <a:rPr lang="en-US" sz="1300" b="1" dirty="0">
                <a:latin typeface="Arial"/>
                <a:cs typeface="Arial"/>
              </a:rPr>
              <a:t>. Acids Res., 39: D136-D140, Oxford University </a:t>
            </a:r>
            <a:r>
              <a:rPr lang="en-US" sz="1300" b="1" dirty="0" smtClean="0">
                <a:latin typeface="Arial"/>
                <a:cs typeface="Arial"/>
              </a:rPr>
              <a:t>Press.</a:t>
            </a:r>
            <a:endParaRPr lang="en-US" sz="1300" b="1" dirty="0">
              <a:latin typeface="Arial"/>
              <a:cs typeface="Arial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78367" y="21882234"/>
            <a:ext cx="65579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b="1" dirty="0" smtClean="0">
                <a:latin typeface="Arial"/>
                <a:cs typeface="Arial"/>
              </a:rPr>
              <a:t>Each gene has a differential equation that models the change in expression over time. </a:t>
            </a:r>
          </a:p>
          <a:p>
            <a:pPr marL="285750" indent="-285750">
              <a:buFont typeface="Arial"/>
              <a:buChar char="•"/>
            </a:pPr>
            <a:r>
              <a:rPr lang="en-US" sz="1800" b="1" dirty="0" smtClean="0">
                <a:latin typeface="Arial"/>
                <a:cs typeface="Arial"/>
              </a:rPr>
              <a:t>We use a sigmoidal model for each differential equation</a:t>
            </a:r>
          </a:p>
          <a:p>
            <a:pPr marL="806450" lvl="1" indent="-280988">
              <a:buFont typeface="Arial"/>
              <a:buChar char="•"/>
            </a:pPr>
            <a:r>
              <a:rPr lang="en-US" sz="1800" i="1" dirty="0" smtClean="0">
                <a:latin typeface="Times New Roman"/>
                <a:cs typeface="Times New Roman"/>
              </a:rPr>
              <a:t>P</a:t>
            </a:r>
            <a:r>
              <a:rPr lang="en-US" sz="1800" i="1" baseline="-25000" dirty="0" smtClean="0">
                <a:latin typeface="Times New Roman"/>
                <a:cs typeface="Times New Roman"/>
              </a:rPr>
              <a:t>i</a:t>
            </a:r>
            <a:r>
              <a:rPr lang="en-US" sz="1800" b="1" dirty="0" smtClean="0">
                <a:latin typeface="Arial"/>
                <a:cs typeface="Arial"/>
              </a:rPr>
              <a:t> is mRNA production rate for gene </a:t>
            </a:r>
            <a:r>
              <a:rPr lang="en-US" sz="1800" i="1" dirty="0">
                <a:latin typeface="Times New Roman"/>
                <a:cs typeface="Times New Roman"/>
              </a:rPr>
              <a:t>i</a:t>
            </a:r>
            <a:endParaRPr lang="en-US" sz="1800" dirty="0" smtClean="0">
              <a:latin typeface="Times New Roman"/>
              <a:cs typeface="Times New Roman"/>
            </a:endParaRPr>
          </a:p>
          <a:p>
            <a:pPr marL="806450" lvl="1" indent="-280988">
              <a:buFont typeface="Arial"/>
              <a:buChar char="•"/>
            </a:pPr>
            <a:r>
              <a:rPr lang="en-US" sz="1800" i="1" dirty="0">
                <a:latin typeface="Times New Roman"/>
                <a:cs typeface="Times New Roman"/>
              </a:rPr>
              <a:t>d</a:t>
            </a:r>
            <a:r>
              <a:rPr lang="en-US" sz="1800" i="1" baseline="-25000" dirty="0" smtClean="0">
                <a:latin typeface="Times New Roman"/>
                <a:cs typeface="Times New Roman"/>
              </a:rPr>
              <a:t>i</a:t>
            </a:r>
            <a:r>
              <a:rPr lang="en-US" sz="1800" b="1" dirty="0" smtClean="0">
                <a:latin typeface="Arial"/>
                <a:cs typeface="Arial"/>
              </a:rPr>
              <a:t> is the mRNA degradation rate for gene </a:t>
            </a:r>
            <a:r>
              <a:rPr lang="en-US" sz="1800" i="1" dirty="0" err="1" smtClean="0">
                <a:latin typeface="Times New Roman"/>
                <a:cs typeface="Times New Roman"/>
              </a:rPr>
              <a:t>i</a:t>
            </a:r>
            <a:r>
              <a:rPr lang="en-US" sz="1800" i="1" dirty="0" smtClean="0">
                <a:latin typeface="Times New Roman"/>
                <a:cs typeface="Times New Roman"/>
              </a:rPr>
              <a:t> </a:t>
            </a:r>
          </a:p>
          <a:p>
            <a:pPr marL="806450" lvl="1" indent="-280988">
              <a:buFont typeface="Arial"/>
              <a:buChar char="•"/>
            </a:pPr>
            <a:r>
              <a:rPr lang="en-US" sz="1800" i="1" dirty="0" smtClean="0">
                <a:latin typeface="Times New Roman"/>
                <a:cs typeface="Times New Roman"/>
              </a:rPr>
              <a:t>w</a:t>
            </a:r>
            <a:r>
              <a:rPr lang="en-US" sz="1800" b="1" dirty="0" smtClean="0">
                <a:latin typeface="Arial"/>
                <a:cs typeface="Arial"/>
              </a:rPr>
              <a:t> is weight term, determining the level of activation or repression of </a:t>
            </a:r>
            <a:r>
              <a:rPr lang="en-US" sz="1800" i="1" dirty="0" smtClean="0">
                <a:latin typeface="Times New Roman"/>
                <a:cs typeface="Times New Roman"/>
              </a:rPr>
              <a:t>j</a:t>
            </a:r>
            <a:r>
              <a:rPr lang="en-US" sz="1800" b="1" dirty="0" smtClean="0">
                <a:latin typeface="Arial"/>
                <a:cs typeface="Arial"/>
              </a:rPr>
              <a:t> on </a:t>
            </a:r>
            <a:r>
              <a:rPr lang="en-US" sz="1800" i="1" dirty="0">
                <a:latin typeface="Times New Roman"/>
                <a:cs typeface="Times New Roman"/>
              </a:rPr>
              <a:t>i</a:t>
            </a:r>
            <a:endParaRPr lang="en-US" sz="1800" i="1" dirty="0" smtClean="0">
              <a:latin typeface="Times New Roman"/>
              <a:cs typeface="Times New Roman"/>
            </a:endParaRPr>
          </a:p>
          <a:p>
            <a:pPr marL="806450" lvl="1" indent="-280988">
              <a:buFont typeface="Arial"/>
              <a:buChar char="•"/>
            </a:pPr>
            <a:r>
              <a:rPr lang="en-US" sz="1800" i="1" dirty="0" smtClean="0">
                <a:latin typeface="Times New Roman"/>
                <a:cs typeface="Times New Roman"/>
              </a:rPr>
              <a:t>b</a:t>
            </a:r>
            <a:r>
              <a:rPr lang="en-US" sz="1800" b="1" dirty="0" smtClean="0">
                <a:latin typeface="Arial"/>
                <a:cs typeface="Arial"/>
              </a:rPr>
              <a:t> is a unique threshold for each gene</a:t>
            </a:r>
          </a:p>
          <a:p>
            <a:pPr marL="285750" indent="-285750">
              <a:buFont typeface="Arial"/>
              <a:buChar char="•"/>
            </a:pPr>
            <a:r>
              <a:rPr lang="en-US" sz="1800" b="1" dirty="0">
                <a:latin typeface="Arial"/>
                <a:cs typeface="Arial"/>
              </a:rPr>
              <a:t>The production rate </a:t>
            </a:r>
            <a:r>
              <a:rPr lang="en-US" sz="1800" b="1" dirty="0" smtClean="0">
                <a:latin typeface="Arial"/>
                <a:cs typeface="Arial"/>
              </a:rPr>
              <a:t>(</a:t>
            </a:r>
            <a:r>
              <a:rPr lang="en-US" sz="1800" i="1" dirty="0">
                <a:latin typeface="Times New Roman"/>
                <a:cs typeface="Times New Roman"/>
              </a:rPr>
              <a:t>P</a:t>
            </a:r>
            <a:r>
              <a:rPr lang="en-US" sz="1800" i="1" baseline="-25000" dirty="0">
                <a:latin typeface="Times New Roman"/>
                <a:cs typeface="Times New Roman"/>
              </a:rPr>
              <a:t>i</a:t>
            </a:r>
            <a:r>
              <a:rPr lang="en-US" sz="1800" b="1" dirty="0">
                <a:latin typeface="Arial"/>
                <a:cs typeface="Arial"/>
              </a:rPr>
              <a:t> </a:t>
            </a:r>
            <a:r>
              <a:rPr lang="en-US" sz="1800" b="1" dirty="0" smtClean="0">
                <a:latin typeface="Arial"/>
                <a:cs typeface="Arial"/>
              </a:rPr>
              <a:t>)</a:t>
            </a:r>
            <a:r>
              <a:rPr lang="en-US" sz="1800" b="1" dirty="0">
                <a:latin typeface="Arial"/>
                <a:cs typeface="Arial"/>
              </a:rPr>
              <a:t>, weight </a:t>
            </a:r>
            <a:r>
              <a:rPr lang="en-US" sz="1800" b="1" dirty="0" smtClean="0">
                <a:latin typeface="Arial"/>
                <a:cs typeface="Arial"/>
              </a:rPr>
              <a:t>(</a:t>
            </a:r>
            <a:r>
              <a:rPr lang="en-US" sz="1800" i="1" dirty="0">
                <a:latin typeface="Times New Roman"/>
                <a:cs typeface="Times New Roman"/>
              </a:rPr>
              <a:t>w</a:t>
            </a:r>
            <a:r>
              <a:rPr lang="en-US" sz="1800" b="1" dirty="0">
                <a:latin typeface="Arial"/>
                <a:cs typeface="Arial"/>
              </a:rPr>
              <a:t> </a:t>
            </a:r>
            <a:r>
              <a:rPr lang="en-US" sz="1800" b="1" dirty="0" smtClean="0">
                <a:latin typeface="Arial"/>
                <a:cs typeface="Arial"/>
              </a:rPr>
              <a:t>)</a:t>
            </a:r>
            <a:r>
              <a:rPr lang="en-US" sz="1800" b="1" dirty="0">
                <a:latin typeface="Arial"/>
                <a:cs typeface="Arial"/>
              </a:rPr>
              <a:t>, and threshold </a:t>
            </a:r>
            <a:r>
              <a:rPr lang="en-US" sz="1800" b="1" dirty="0" smtClean="0">
                <a:latin typeface="Arial"/>
                <a:cs typeface="Arial"/>
              </a:rPr>
              <a:t>(</a:t>
            </a:r>
            <a:r>
              <a:rPr lang="en-US" sz="1800" i="1" dirty="0">
                <a:latin typeface="Times New Roman"/>
                <a:cs typeface="Times New Roman"/>
              </a:rPr>
              <a:t>b</a:t>
            </a:r>
            <a:r>
              <a:rPr lang="en-US" sz="1800" b="1" dirty="0" smtClean="0">
                <a:latin typeface="Arial"/>
                <a:cs typeface="Arial"/>
              </a:rPr>
              <a:t>) </a:t>
            </a:r>
            <a:r>
              <a:rPr lang="en-US" sz="1800" b="1" dirty="0">
                <a:latin typeface="Arial"/>
                <a:cs typeface="Arial"/>
              </a:rPr>
              <a:t>values were estimated from DNA microarray data using a penalized least squares </a:t>
            </a:r>
            <a:r>
              <a:rPr lang="en-US" sz="1800" b="1" dirty="0" smtClean="0">
                <a:latin typeface="Arial"/>
                <a:cs typeface="Arial"/>
              </a:rPr>
              <a:t>approach. 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35569" y="9434788"/>
            <a:ext cx="11546221" cy="954107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Yeast Respond to the Environmental Stress of Cold Shock by Changing Gene Expression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 descr="Microarray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393" y="10527328"/>
            <a:ext cx="4538907" cy="3718901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7436354" y="14193897"/>
            <a:ext cx="4636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Microarray at 60 minutes after cold shock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87872" y="19268205"/>
            <a:ext cx="11546221" cy="1292662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Each Gene in the Network, a Nonlinear Differential Equation Determines the Rate at Which the Gene is Expressed </a:t>
            </a:r>
          </a:p>
          <a:p>
            <a:pPr algn="ctr"/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(Transcribed and Translated)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055484" y="15524934"/>
            <a:ext cx="101376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b="1" dirty="0" smtClean="0">
                <a:latin typeface="Arial"/>
                <a:cs typeface="Arial"/>
              </a:rPr>
              <a:t>A modified ANOVA of the DNA microarray data of the strain deleted for the Hap4 transcription factor showed that 1794 genes had a log</a:t>
            </a:r>
            <a:r>
              <a:rPr lang="en-US" sz="1800" b="1" baseline="-25000" dirty="0" smtClean="0">
                <a:latin typeface="Arial"/>
                <a:cs typeface="Arial"/>
              </a:rPr>
              <a:t>2</a:t>
            </a:r>
            <a:r>
              <a:rPr lang="en-US" sz="1800" b="1" dirty="0" smtClean="0">
                <a:latin typeface="Arial"/>
                <a:cs typeface="Arial"/>
              </a:rPr>
              <a:t> fold change significantly different than zero at any of the time points.</a:t>
            </a:r>
          </a:p>
          <a:p>
            <a:pPr marL="342900" indent="-342900">
              <a:buFont typeface="Arial"/>
              <a:buChar char="•"/>
            </a:pPr>
            <a:r>
              <a:rPr lang="en-US" sz="1800" b="1" dirty="0" smtClean="0">
                <a:latin typeface="Arial"/>
                <a:cs typeface="Arial"/>
              </a:rPr>
              <a:t>Significant genes were submitted to the YEASTRACT database, which returned their transcription factor regulators in order of significance. </a:t>
            </a:r>
          </a:p>
          <a:p>
            <a:pPr marL="342900" indent="-342900">
              <a:buFont typeface="Arial"/>
              <a:buChar char="•"/>
            </a:pPr>
            <a:r>
              <a:rPr lang="en-US" sz="1800" b="1" dirty="0" smtClean="0">
                <a:latin typeface="Arial"/>
                <a:cs typeface="Arial"/>
              </a:rPr>
              <a:t>Again using YEASTRACT, a family of several gene regulatory networks was created  by starting from the 34 most significant regulators and paring down to 15.</a:t>
            </a:r>
          </a:p>
          <a:p>
            <a:pPr marL="342900" indent="-342900">
              <a:buFont typeface="Arial"/>
              <a:buChar char="•"/>
            </a:pPr>
            <a:r>
              <a:rPr lang="en-US" sz="1800" b="1" dirty="0" smtClean="0">
                <a:latin typeface="Arial"/>
                <a:cs typeface="Arial"/>
              </a:rPr>
              <a:t>Networks of this size are called “medium-scale” because they represent only a small subset of the approximately 250 transcription factors in the yeast genome.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0547568" y="26101051"/>
            <a:ext cx="1742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(Freeman, 2002)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78367" y="20640243"/>
            <a:ext cx="11307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b="1" dirty="0">
                <a:latin typeface="Arial"/>
                <a:cs typeface="Arial"/>
              </a:rPr>
              <a:t>The model, called </a:t>
            </a:r>
            <a:r>
              <a:rPr lang="en-US" sz="1800" b="1" dirty="0" err="1">
                <a:latin typeface="Arial"/>
                <a:cs typeface="Arial"/>
              </a:rPr>
              <a:t>GRNmap</a:t>
            </a:r>
            <a:r>
              <a:rPr lang="en-US" sz="1800" b="1" dirty="0">
                <a:latin typeface="Arial"/>
                <a:cs typeface="Arial"/>
              </a:rPr>
              <a:t> </a:t>
            </a:r>
            <a:r>
              <a:rPr lang="en-US" sz="1800" b="1" dirty="0" smtClean="0">
                <a:latin typeface="Arial"/>
                <a:cs typeface="Arial"/>
              </a:rPr>
              <a:t>(Gene </a:t>
            </a:r>
            <a:r>
              <a:rPr lang="en-US" sz="1800" b="1" dirty="0">
                <a:latin typeface="Arial"/>
                <a:cs typeface="Arial"/>
              </a:rPr>
              <a:t>R</a:t>
            </a:r>
            <a:r>
              <a:rPr lang="en-US" sz="1800" b="1" dirty="0" smtClean="0">
                <a:latin typeface="Arial"/>
                <a:cs typeface="Arial"/>
              </a:rPr>
              <a:t>egulatory </a:t>
            </a:r>
            <a:r>
              <a:rPr lang="en-US" sz="1800" b="1" dirty="0">
                <a:latin typeface="Arial"/>
                <a:cs typeface="Arial"/>
              </a:rPr>
              <a:t>N</a:t>
            </a:r>
            <a:r>
              <a:rPr lang="en-US" sz="1800" b="1" dirty="0" smtClean="0">
                <a:latin typeface="Arial"/>
                <a:cs typeface="Arial"/>
              </a:rPr>
              <a:t>etwork modeling and </a:t>
            </a:r>
            <a:r>
              <a:rPr lang="en-US" sz="1800" b="1" dirty="0">
                <a:latin typeface="Arial"/>
                <a:cs typeface="Arial"/>
              </a:rPr>
              <a:t>parameter estimation) was implemented in </a:t>
            </a:r>
            <a:r>
              <a:rPr lang="en-US" sz="1800" b="1" dirty="0" smtClean="0">
                <a:latin typeface="Arial"/>
                <a:cs typeface="Arial"/>
              </a:rPr>
              <a:t>MATLAB.</a:t>
            </a:r>
          </a:p>
          <a:p>
            <a:pPr marL="285750" indent="-285750">
              <a:buFont typeface="Arial"/>
              <a:buChar char="•"/>
            </a:pPr>
            <a:r>
              <a:rPr lang="en-US" sz="1800" b="1" dirty="0" smtClean="0">
                <a:latin typeface="Arial"/>
                <a:cs typeface="Arial"/>
              </a:rPr>
              <a:t>The MATLAB code and executable are available under an open source license at </a:t>
            </a:r>
            <a:r>
              <a:rPr lang="de-DE" sz="1800" b="1" dirty="0">
                <a:latin typeface="Arial"/>
                <a:cs typeface="Arial"/>
              </a:rPr>
              <a:t>https://</a:t>
            </a:r>
            <a:r>
              <a:rPr lang="de-DE" sz="1800" b="1" dirty="0" err="1">
                <a:latin typeface="Arial"/>
                <a:cs typeface="Arial"/>
              </a:rPr>
              <a:t>github.com</a:t>
            </a:r>
            <a:r>
              <a:rPr lang="de-DE" sz="1800" b="1" dirty="0">
                <a:latin typeface="Arial"/>
                <a:cs typeface="Arial"/>
              </a:rPr>
              <a:t>/</a:t>
            </a:r>
            <a:r>
              <a:rPr lang="de-DE" sz="1800" b="1" dirty="0" err="1">
                <a:latin typeface="Arial"/>
                <a:cs typeface="Arial"/>
              </a:rPr>
              <a:t>kdahlquist</a:t>
            </a:r>
            <a:r>
              <a:rPr lang="de-DE" sz="1800" b="1" dirty="0">
                <a:latin typeface="Arial"/>
                <a:cs typeface="Arial"/>
              </a:rPr>
              <a:t>/</a:t>
            </a:r>
            <a:r>
              <a:rPr lang="de-DE" sz="1800" b="1" dirty="0" err="1">
                <a:latin typeface="Arial"/>
                <a:cs typeface="Arial"/>
              </a:rPr>
              <a:t>GRNmap</a:t>
            </a:r>
            <a:r>
              <a:rPr lang="de-DE" sz="1800" b="1" dirty="0" smtClean="0">
                <a:latin typeface="Arial"/>
                <a:cs typeface="Arial"/>
              </a:rPr>
              <a:t>/.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78367" y="25736421"/>
            <a:ext cx="7138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b="1" dirty="0" smtClean="0">
                <a:latin typeface="Arial"/>
                <a:cs typeface="Arial"/>
              </a:rPr>
              <a:t>E represents the error between estimated values and microarray data values.</a:t>
            </a:r>
            <a:endParaRPr lang="en-US" sz="1800" b="1" dirty="0">
              <a:latin typeface="Arial"/>
              <a:cs typeface="Arial"/>
            </a:endParaRPr>
          </a:p>
        </p:txBody>
      </p:sp>
      <p:pic>
        <p:nvPicPr>
          <p:cNvPr id="8" name="Picture 7" descr="Screen Shot 2016-03-02 at 3.48.08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9851" y="5793828"/>
            <a:ext cx="5279234" cy="3342704"/>
          </a:xfrm>
          <a:prstGeom prst="rect">
            <a:avLst/>
          </a:prstGeom>
        </p:spPr>
      </p:pic>
      <p:pic>
        <p:nvPicPr>
          <p:cNvPr id="45" name="Picture 44" descr="Screen Shot 2016-03-02 at 2.33.34 P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1076" y="5782795"/>
            <a:ext cx="5676949" cy="3724559"/>
          </a:xfrm>
          <a:prstGeom prst="rect">
            <a:avLst/>
          </a:prstGeom>
        </p:spPr>
      </p:pic>
      <p:pic>
        <p:nvPicPr>
          <p:cNvPr id="50" name="Picture 49" descr="Screen Shot 2016-03-02 at 3.59.20 P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49" y="27201045"/>
            <a:ext cx="4769784" cy="4668044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38161652" y="9159624"/>
            <a:ext cx="4727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/>
                <a:cs typeface="Arial"/>
              </a:rPr>
              <a:t>34 genes, 102 edges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4318500" y="9502776"/>
            <a:ext cx="4727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/>
                <a:cs typeface="Arial"/>
              </a:rPr>
              <a:t>15 genes, 28 edges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297550" y="27717124"/>
            <a:ext cx="55683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b="1" dirty="0" smtClean="0">
                <a:latin typeface="Arial"/>
                <a:cs typeface="Arial"/>
              </a:rPr>
              <a:t>Choosing the best alpha value is best done through iteration.</a:t>
            </a:r>
          </a:p>
          <a:p>
            <a:pPr marL="342900" indent="-342900">
              <a:buFont typeface="Arial"/>
              <a:buChar char="•"/>
            </a:pPr>
            <a:r>
              <a:rPr lang="en-US" sz="1800" b="1" dirty="0" smtClean="0">
                <a:latin typeface="Arial"/>
                <a:cs typeface="Arial"/>
              </a:rPr>
              <a:t>Functionality was added to the </a:t>
            </a:r>
            <a:r>
              <a:rPr lang="en-US" sz="1800" b="1" dirty="0" err="1" smtClean="0">
                <a:latin typeface="Arial"/>
                <a:cs typeface="Arial"/>
              </a:rPr>
              <a:t>GRNmap</a:t>
            </a:r>
            <a:r>
              <a:rPr lang="en-US" sz="1800" b="1" dirty="0" smtClean="0">
                <a:latin typeface="Arial"/>
                <a:cs typeface="Arial"/>
              </a:rPr>
              <a:t> code that ran forward estimations of the same network using several alpha values.</a:t>
            </a:r>
          </a:p>
          <a:p>
            <a:pPr marL="342900" indent="-342900">
              <a:buFont typeface="Arial"/>
              <a:buChar char="•"/>
            </a:pPr>
            <a:r>
              <a:rPr lang="en-US" sz="1800" b="1" dirty="0" smtClean="0">
                <a:latin typeface="Arial"/>
                <a:cs typeface="Arial"/>
              </a:rPr>
              <a:t>For each alpha value ranging from 0.0005 to 0.8, the Least Squares Error (LSE) was plotted against the penalty term.</a:t>
            </a:r>
          </a:p>
          <a:p>
            <a:pPr marL="342900" indent="-342900">
              <a:buFont typeface="Arial"/>
              <a:buChar char="•"/>
            </a:pPr>
            <a:r>
              <a:rPr lang="en-US" sz="1800" b="1" dirty="0" smtClean="0">
                <a:latin typeface="Arial"/>
                <a:cs typeface="Arial"/>
              </a:rPr>
              <a:t>The best alpha is one that minimizes both the LSE and the penalty term, and therefore lies near the “elbow” of the L-curve.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2074029" y="24642791"/>
            <a:ext cx="9496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b="1" dirty="0" smtClean="0">
                <a:latin typeface="Arial"/>
                <a:cs typeface="Arial"/>
              </a:rPr>
              <a:t>Which size network seems to best model the data (based on a comparison of LSE)?</a:t>
            </a:r>
          </a:p>
          <a:p>
            <a:pPr marL="342900" indent="-342900">
              <a:buFont typeface="Arial"/>
              <a:buChar char="•"/>
            </a:pPr>
            <a:r>
              <a:rPr lang="en-US" sz="1800" b="1" dirty="0" smtClean="0">
                <a:latin typeface="Arial"/>
                <a:cs typeface="Arial"/>
              </a:rPr>
              <a:t>Which genes are modeled the best (based on individual gene plots, the MSE’s and how that relates to the ANOVA, significant or not significant)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4318500" y="13760910"/>
            <a:ext cx="1774334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Degree distribution charts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999794" y="16355930"/>
            <a:ext cx="1774334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 gene plots for the most interesting genes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8" name="Chart 57"/>
          <p:cNvGraphicFramePr/>
          <p:nvPr>
            <p:extLst>
              <p:ext uri="{D42A27DB-BD31-4B8C-83A1-F6EECF244321}">
                <p14:modId xmlns:p14="http://schemas.microsoft.com/office/powerpoint/2010/main" val="2101332591"/>
              </p:ext>
            </p:extLst>
          </p:nvPr>
        </p:nvGraphicFramePr>
        <p:xfrm>
          <a:off x="13588323" y="10068321"/>
          <a:ext cx="4818947" cy="3110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62" name="Chart 61"/>
          <p:cNvGraphicFramePr/>
          <p:nvPr>
            <p:extLst>
              <p:ext uri="{D42A27DB-BD31-4B8C-83A1-F6EECF244321}">
                <p14:modId xmlns:p14="http://schemas.microsoft.com/office/powerpoint/2010/main" val="1782204392"/>
              </p:ext>
            </p:extLst>
          </p:nvPr>
        </p:nvGraphicFramePr>
        <p:xfrm>
          <a:off x="19719703" y="10097289"/>
          <a:ext cx="5088367" cy="2951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63" name="Chart 62"/>
          <p:cNvGraphicFramePr/>
          <p:nvPr>
            <p:extLst>
              <p:ext uri="{D42A27DB-BD31-4B8C-83A1-F6EECF244321}">
                <p14:modId xmlns:p14="http://schemas.microsoft.com/office/powerpoint/2010/main" val="153817035"/>
              </p:ext>
            </p:extLst>
          </p:nvPr>
        </p:nvGraphicFramePr>
        <p:xfrm>
          <a:off x="25415888" y="10097289"/>
          <a:ext cx="5353758" cy="2951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64" name="Chart 63"/>
          <p:cNvGraphicFramePr/>
          <p:nvPr>
            <p:extLst>
              <p:ext uri="{D42A27DB-BD31-4B8C-83A1-F6EECF244321}">
                <p14:modId xmlns:p14="http://schemas.microsoft.com/office/powerpoint/2010/main" val="1711597230"/>
              </p:ext>
            </p:extLst>
          </p:nvPr>
        </p:nvGraphicFramePr>
        <p:xfrm>
          <a:off x="31602063" y="10097289"/>
          <a:ext cx="5072765" cy="287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65" name="Chart 64"/>
          <p:cNvGraphicFramePr/>
          <p:nvPr>
            <p:extLst>
              <p:ext uri="{D42A27DB-BD31-4B8C-83A1-F6EECF244321}">
                <p14:modId xmlns:p14="http://schemas.microsoft.com/office/powerpoint/2010/main" val="2853835602"/>
              </p:ext>
            </p:extLst>
          </p:nvPr>
        </p:nvGraphicFramePr>
        <p:xfrm>
          <a:off x="37609851" y="10039682"/>
          <a:ext cx="4830236" cy="2930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</p:spTree>
    <p:extLst>
      <p:ext uri="{BB962C8B-B14F-4D97-AF65-F5344CB8AC3E}">
        <p14:creationId xmlns:p14="http://schemas.microsoft.com/office/powerpoint/2010/main" val="115424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2838</TotalTime>
  <Words>1016</Words>
  <Application>Microsoft Office PowerPoint</Application>
  <PresentationFormat>Custom</PresentationFormat>
  <Paragraphs>77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Equation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Williams</dc:creator>
  <cp:lastModifiedBy>Student</cp:lastModifiedBy>
  <cp:revision>245</cp:revision>
  <dcterms:created xsi:type="dcterms:W3CDTF">2015-02-26T23:10:39Z</dcterms:created>
  <dcterms:modified xsi:type="dcterms:W3CDTF">2016-03-06T21:44:54Z</dcterms:modified>
</cp:coreProperties>
</file>