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F8FE-251D-3843-8311-920E1D9EC532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AD014-F1CE-CA4E-AA9B-DF7B5A8EB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3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AD014-F1CE-CA4E-AA9B-DF7B5A8EB4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981397-075E-AF42-8985-85048C44E469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C7BA505-88AD-BC40-A9D2-F59E9A227F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9788"/>
            <a:ext cx="7772400" cy="14700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Physiological and Transcriptional Responses to Anaerobic </a:t>
            </a:r>
            <a:br>
              <a:rPr lang="en-US" sz="1800" dirty="0" smtClean="0"/>
            </a:br>
            <a:r>
              <a:rPr lang="en-US" sz="1800" dirty="0" err="1" smtClean="0"/>
              <a:t>Chemostat</a:t>
            </a:r>
            <a:r>
              <a:rPr lang="en-US" sz="1800" dirty="0" smtClean="0"/>
              <a:t> Cultures of </a:t>
            </a:r>
            <a:r>
              <a:rPr lang="en-US" sz="1800" i="1" dirty="0" smtClean="0"/>
              <a:t>Saccharomyces </a:t>
            </a:r>
            <a:r>
              <a:rPr lang="en-US" sz="1800" i="1" dirty="0" err="1" smtClean="0"/>
              <a:t>cerevisiae</a:t>
            </a:r>
            <a:r>
              <a:rPr lang="en-US" sz="1800" i="1" dirty="0" smtClean="0"/>
              <a:t> </a:t>
            </a:r>
            <a:br>
              <a:rPr lang="en-US" sz="1800" i="1" dirty="0" smtClean="0"/>
            </a:br>
            <a:r>
              <a:rPr lang="en-US" sz="1800" dirty="0" smtClean="0"/>
              <a:t>Subjected to Diurnal Temperature Cycle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08132"/>
            <a:ext cx="6400800" cy="1752600"/>
          </a:xfrm>
        </p:spPr>
        <p:txBody>
          <a:bodyPr/>
          <a:lstStyle/>
          <a:p>
            <a:r>
              <a:rPr lang="en-US" dirty="0" smtClean="0"/>
              <a:t>Kevin Wyllie and Monica Hong</a:t>
            </a:r>
          </a:p>
          <a:p>
            <a:r>
              <a:rPr lang="en-US" dirty="0" smtClean="0"/>
              <a:t>05/27/15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599" y="3202762"/>
            <a:ext cx="6400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Hebly</a:t>
            </a:r>
            <a:r>
              <a:rPr lang="en-US" sz="1000" dirty="0" smtClean="0"/>
              <a:t>, M. (2014). Physiological and Transcriptional Responses of Anaerobic </a:t>
            </a:r>
            <a:r>
              <a:rPr lang="en-US" sz="1000" dirty="0" err="1" smtClean="0"/>
              <a:t>Chemostat</a:t>
            </a:r>
            <a:r>
              <a:rPr lang="en-US" sz="1000" dirty="0" smtClean="0"/>
              <a:t> Cultures of Saccharomyces </a:t>
            </a:r>
            <a:r>
              <a:rPr lang="en-US" sz="1000" dirty="0" err="1" smtClean="0"/>
              <a:t>cerevisiae</a:t>
            </a:r>
            <a:r>
              <a:rPr lang="en-US" sz="1000" dirty="0" smtClean="0"/>
              <a:t> Subjected to Diurnal Temperature Cycles. Appl. Environ. </a:t>
            </a:r>
            <a:r>
              <a:rPr lang="en-US" sz="1000" dirty="0" err="1" smtClean="0"/>
              <a:t>Microbiol</a:t>
            </a:r>
            <a:r>
              <a:rPr lang="en-US" sz="1000" dirty="0" smtClean="0"/>
              <a:t>., 80(14), 4433-4449. Retrieved from http://</a:t>
            </a:r>
            <a:r>
              <a:rPr lang="en-US" sz="1000" dirty="0" err="1" smtClean="0"/>
              <a:t>aem.asm.org</a:t>
            </a:r>
            <a:r>
              <a:rPr lang="en-US" sz="1000" dirty="0" smtClean="0"/>
              <a:t>/content/80/14/4433.full#cited-by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88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11788"/>
            <a:ext cx="8042276" cy="1336956"/>
          </a:xfrm>
        </p:spPr>
        <p:txBody>
          <a:bodyPr/>
          <a:lstStyle/>
          <a:p>
            <a:r>
              <a:rPr lang="en-US" sz="3600" u="sng" dirty="0" smtClean="0"/>
              <a:t>Results – Transcriptional Effects of Cyclic Glucose Concentration</a:t>
            </a:r>
            <a:endParaRPr lang="en-US" sz="3600" u="sn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r="-57" b="-562"/>
          <a:stretch/>
        </p:blipFill>
        <p:spPr bwMode="auto">
          <a:xfrm>
            <a:off x="2237088" y="1781993"/>
            <a:ext cx="4639467" cy="44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4091" y="1225168"/>
            <a:ext cx="619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Distinguishing between DTC-specific Genes and Glucose-Responsive Genes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56968" y="6189487"/>
            <a:ext cx="4319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5</a:t>
            </a:r>
          </a:p>
          <a:p>
            <a:pPr eaLnBrk="1"/>
            <a:r>
              <a:rPr lang="en-GB" sz="10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10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10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10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226906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38" y="476688"/>
            <a:ext cx="4550642" cy="1336956"/>
          </a:xfrm>
        </p:spPr>
        <p:txBody>
          <a:bodyPr/>
          <a:lstStyle/>
          <a:p>
            <a:r>
              <a:rPr lang="en-US" sz="2800" u="sng" dirty="0"/>
              <a:t>Results – Transcriptional Effects of Cyclic Glucose </a:t>
            </a:r>
            <a:r>
              <a:rPr lang="en-US" sz="2800" u="sng" dirty="0" smtClean="0"/>
              <a:t>Concentration (continued)</a:t>
            </a:r>
            <a:endParaRPr lang="en-US" sz="2800" u="sng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340" r="-5919" b="-7420"/>
          <a:stretch/>
        </p:blipFill>
        <p:spPr bwMode="auto">
          <a:xfrm>
            <a:off x="514639" y="176849"/>
            <a:ext cx="3319272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9" y="3913910"/>
            <a:ext cx="3110475" cy="282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2284051" y="3773200"/>
            <a:ext cx="559738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275328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04334"/>
            <a:ext cx="8042276" cy="1336956"/>
          </a:xfrm>
        </p:spPr>
        <p:txBody>
          <a:bodyPr/>
          <a:lstStyle/>
          <a:p>
            <a:r>
              <a:rPr lang="en-US" sz="3200" u="sng" dirty="0" smtClean="0"/>
              <a:t>Results – Cell Cycle Distribution in DTC</a:t>
            </a:r>
            <a:endParaRPr lang="en-US" sz="3200" u="sng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5679" r="35" b="-1207"/>
          <a:stretch/>
        </p:blipFill>
        <p:spPr bwMode="auto">
          <a:xfrm>
            <a:off x="548640" y="1337787"/>
            <a:ext cx="8042276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8640" y="6412707"/>
            <a:ext cx="6303241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6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2245" y="969818"/>
            <a:ext cx="4479636" cy="36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cycle distribution during DTC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0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19606"/>
            <a:ext cx="8042276" cy="1336956"/>
          </a:xfrm>
        </p:spPr>
        <p:txBody>
          <a:bodyPr/>
          <a:lstStyle/>
          <a:p>
            <a:r>
              <a:rPr lang="en-US" sz="3200" u="sng" dirty="0"/>
              <a:t>Results – </a:t>
            </a:r>
            <a:r>
              <a:rPr lang="en-US" sz="3200" u="sng" dirty="0" smtClean="0"/>
              <a:t>Carbohydrate Storage in DTC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4" t="110" r="232" b="49366"/>
          <a:stretch/>
        </p:blipFill>
        <p:spPr bwMode="auto">
          <a:xfrm>
            <a:off x="1438275" y="1638438"/>
            <a:ext cx="3122180" cy="412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80645" y="5763648"/>
            <a:ext cx="3950709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7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4" t="49632" r="-4487" b="-1772"/>
          <a:stretch/>
        </p:blipFill>
        <p:spPr bwMode="auto">
          <a:xfrm>
            <a:off x="4398819" y="1638438"/>
            <a:ext cx="3290456" cy="429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0645" y="1211100"/>
            <a:ext cx="600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Carbohydrate Metabolism during DTC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88697"/>
            <a:ext cx="8042276" cy="1336956"/>
          </a:xfrm>
        </p:spPr>
        <p:txBody>
          <a:bodyPr/>
          <a:lstStyle/>
          <a:p>
            <a:r>
              <a:rPr lang="en-US" sz="3200" u="sng" dirty="0" smtClean="0"/>
              <a:t>Results – Transcriptional Response in Acclimation to Cold Temperature</a:t>
            </a:r>
            <a:endParaRPr lang="en-US" sz="3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" t="31971" r="-1068" b="-100"/>
          <a:stretch/>
        </p:blipFill>
        <p:spPr>
          <a:xfrm>
            <a:off x="123572" y="2393994"/>
            <a:ext cx="8754847" cy="1985516"/>
          </a:xfrm>
        </p:spPr>
      </p:pic>
      <p:sp>
        <p:nvSpPr>
          <p:cNvPr id="5" name="TextBox 4"/>
          <p:cNvSpPr txBox="1"/>
          <p:nvPr/>
        </p:nvSpPr>
        <p:spPr>
          <a:xfrm>
            <a:off x="747781" y="1680309"/>
            <a:ext cx="77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Physiological characteristics in steady-state and DTC conditions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572" y="4379510"/>
            <a:ext cx="292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en-US" sz="3200" u="sng" dirty="0" smtClean="0"/>
              <a:t>Results – </a:t>
            </a:r>
            <a:r>
              <a:rPr lang="en-US" sz="3200" u="sng" dirty="0"/>
              <a:t>Transcriptional Response in Acclimation to Cold Temperature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1039" r="8" b="-3300"/>
          <a:stretch/>
        </p:blipFill>
        <p:spPr bwMode="auto">
          <a:xfrm>
            <a:off x="1997364" y="1813067"/>
            <a:ext cx="5195454" cy="416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636" y="1429319"/>
            <a:ext cx="720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Principle Component Analysis in DTC and Steady-State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97364" y="5890636"/>
            <a:ext cx="55880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8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422022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Results – Transcriptional Response in Acclimation to Cold Temperature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22119" r="-4670" b="-554"/>
          <a:stretch/>
        </p:blipFill>
        <p:spPr bwMode="auto">
          <a:xfrm>
            <a:off x="427182" y="1950294"/>
            <a:ext cx="3871267" cy="453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145" r="-4670" b="79937"/>
          <a:stretch/>
        </p:blipFill>
        <p:spPr bwMode="auto">
          <a:xfrm>
            <a:off x="4421909" y="2275806"/>
            <a:ext cx="4646902" cy="13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558636"/>
            <a:ext cx="726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Transcriptomics</a:t>
            </a:r>
            <a:r>
              <a:rPr lang="en-US" dirty="0" smtClean="0"/>
              <a:t> in Steady-State and DTC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7182" y="6488546"/>
            <a:ext cx="4319587" cy="107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9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279634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en-US" u="sng" dirty="0" smtClean="0"/>
              <a:t>Discussion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69451"/>
            <a:ext cx="8042276" cy="3874149"/>
          </a:xfrm>
        </p:spPr>
        <p:txBody>
          <a:bodyPr/>
          <a:lstStyle/>
          <a:p>
            <a:r>
              <a:rPr lang="en-US" u="sng" dirty="0" smtClean="0"/>
              <a:t>Growth kinetics</a:t>
            </a:r>
          </a:p>
          <a:p>
            <a:pPr lvl="1"/>
            <a:r>
              <a:rPr lang="en-US" dirty="0" smtClean="0"/>
              <a:t>Rhythmic variations in glucose concentration</a:t>
            </a:r>
          </a:p>
          <a:p>
            <a:pPr lvl="1"/>
            <a:r>
              <a:rPr lang="en-US" dirty="0" smtClean="0"/>
              <a:t>Fluctuations in glucose levels impact yeast transcription</a:t>
            </a:r>
          </a:p>
          <a:p>
            <a:pPr lvl="2"/>
            <a:r>
              <a:rPr lang="en-US" dirty="0" smtClean="0"/>
              <a:t>μ = </a:t>
            </a:r>
            <a:r>
              <a:rPr lang="en-US" dirty="0" err="1" smtClean="0"/>
              <a:t>μ</a:t>
            </a:r>
            <a:r>
              <a:rPr lang="en-US" baseline="-25000" dirty="0" err="1" smtClean="0"/>
              <a:t>max</a:t>
            </a:r>
            <a:r>
              <a:rPr lang="en-US" dirty="0" smtClean="0"/>
              <a:t> x (C</a:t>
            </a:r>
            <a:r>
              <a:rPr lang="en-US" baseline="-25000" dirty="0" smtClean="0"/>
              <a:t>s</a:t>
            </a:r>
            <a:r>
              <a:rPr lang="en-US" dirty="0" smtClean="0"/>
              <a:t>) / (K</a:t>
            </a:r>
            <a:r>
              <a:rPr lang="en-US" baseline="-25000" dirty="0" smtClean="0"/>
              <a:t>s</a:t>
            </a:r>
            <a:r>
              <a:rPr lang="en-US" dirty="0" smtClean="0"/>
              <a:t> + C</a:t>
            </a:r>
            <a:r>
              <a:rPr lang="en-US" baseline="-25000" dirty="0" smtClean="0"/>
              <a:t>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327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18387"/>
            <a:ext cx="8042276" cy="1336956"/>
          </a:xfrm>
        </p:spPr>
        <p:txBody>
          <a:bodyPr/>
          <a:lstStyle/>
          <a:p>
            <a:r>
              <a:rPr lang="en-US" u="sng" dirty="0" smtClean="0"/>
              <a:t>Discussion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r>
              <a:rPr lang="en-US" u="sng" dirty="0" smtClean="0"/>
              <a:t>Transcriptional Effects of DTC</a:t>
            </a:r>
          </a:p>
          <a:p>
            <a:pPr lvl="1"/>
            <a:r>
              <a:rPr lang="en-US" dirty="0" smtClean="0"/>
              <a:t>Rise in temperature prompted </a:t>
            </a:r>
            <a:r>
              <a:rPr lang="en-US" dirty="0" err="1" smtClean="0"/>
              <a:t>upregulation</a:t>
            </a:r>
            <a:r>
              <a:rPr lang="en-US" dirty="0" smtClean="0"/>
              <a:t> of genes involved in phospholipid synthesis</a:t>
            </a:r>
          </a:p>
          <a:p>
            <a:pPr lvl="3"/>
            <a:r>
              <a:rPr lang="en-US" dirty="0" err="1" smtClean="0"/>
              <a:t>Upregulation</a:t>
            </a:r>
            <a:r>
              <a:rPr lang="en-US" dirty="0" smtClean="0"/>
              <a:t> of Swi4/Swi6 – involved in cell membrane remodeling</a:t>
            </a:r>
          </a:p>
          <a:p>
            <a:pPr lvl="1"/>
            <a:r>
              <a:rPr lang="en-US" dirty="0" smtClean="0"/>
              <a:t>Decrease in temperature prompted </a:t>
            </a:r>
            <a:r>
              <a:rPr lang="en-US" dirty="0" err="1" smtClean="0"/>
              <a:t>downregulation</a:t>
            </a:r>
            <a:r>
              <a:rPr lang="en-US" dirty="0" smtClean="0"/>
              <a:t> of genes involved in arginine synthesis and degradation </a:t>
            </a:r>
          </a:p>
          <a:p>
            <a:pPr lvl="1"/>
            <a:r>
              <a:rPr lang="en-US" dirty="0" smtClean="0"/>
              <a:t>Bas1 and Gcn4 target genes were </a:t>
            </a:r>
            <a:r>
              <a:rPr lang="en-US" dirty="0" err="1" smtClean="0"/>
              <a:t>downregulated</a:t>
            </a:r>
            <a:r>
              <a:rPr lang="en-US" dirty="0" smtClean="0"/>
              <a:t> when temperature was decreased</a:t>
            </a:r>
          </a:p>
          <a:p>
            <a:pPr lvl="3"/>
            <a:r>
              <a:rPr lang="en-US" dirty="0" smtClean="0"/>
              <a:t>May have regulation specific to DTC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7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18387"/>
            <a:ext cx="8042276" cy="1336956"/>
          </a:xfrm>
        </p:spPr>
        <p:txBody>
          <a:bodyPr/>
          <a:lstStyle/>
          <a:p>
            <a:r>
              <a:rPr lang="en-US" u="sng" dirty="0" smtClean="0"/>
              <a:t>Discussion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1101"/>
            <a:ext cx="8042276" cy="4732500"/>
          </a:xfrm>
        </p:spPr>
        <p:txBody>
          <a:bodyPr/>
          <a:lstStyle/>
          <a:p>
            <a:r>
              <a:rPr lang="en-US" u="sng" dirty="0" smtClean="0"/>
              <a:t>Cell cycle synchronization</a:t>
            </a:r>
          </a:p>
          <a:p>
            <a:pPr lvl="1"/>
            <a:r>
              <a:rPr lang="en-US" dirty="0" smtClean="0"/>
              <a:t>Partial synchronization suggested by budding index, flow </a:t>
            </a:r>
            <a:r>
              <a:rPr lang="en-US" dirty="0" err="1" smtClean="0"/>
              <a:t>cytometry</a:t>
            </a:r>
            <a:r>
              <a:rPr lang="en-US" dirty="0" smtClean="0"/>
              <a:t>, and microarray data</a:t>
            </a:r>
          </a:p>
          <a:p>
            <a:pPr lvl="1"/>
            <a:r>
              <a:rPr lang="en-US" dirty="0" smtClean="0"/>
              <a:t>At given dilution factor, average biomass doubling time was 23.1 h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3"/>
            <a:r>
              <a:rPr lang="en-US" dirty="0" smtClean="0"/>
              <a:t>May have contributed to synchronization</a:t>
            </a:r>
          </a:p>
          <a:p>
            <a:pPr lvl="1"/>
            <a:r>
              <a:rPr lang="en-US" dirty="0" smtClean="0"/>
              <a:t> Synchronization lost after removal from DTC.</a:t>
            </a:r>
          </a:p>
          <a:p>
            <a:pPr lvl="3"/>
            <a:r>
              <a:rPr lang="en-US" dirty="0" smtClean="0"/>
              <a:t>Suggests lack of “entrainment”</a:t>
            </a:r>
          </a:p>
          <a:p>
            <a:pPr lvl="1"/>
            <a:r>
              <a:rPr lang="en-US" dirty="0" smtClean="0"/>
              <a:t>Higher amount of cells in G</a:t>
            </a:r>
            <a:r>
              <a:rPr lang="en-US" baseline="-25000" dirty="0" smtClean="0"/>
              <a:t>2</a:t>
            </a:r>
            <a:r>
              <a:rPr lang="en-US" dirty="0" smtClean="0"/>
              <a:t>/M phase at 12°C.</a:t>
            </a:r>
          </a:p>
          <a:p>
            <a:pPr lvl="3"/>
            <a:r>
              <a:rPr lang="en-US" dirty="0" smtClean="0"/>
              <a:t>Initially appears to contradict previous literature</a:t>
            </a:r>
          </a:p>
          <a:p>
            <a:pPr lvl="3"/>
            <a:r>
              <a:rPr lang="en-US" dirty="0" smtClean="0"/>
              <a:t>Suggests that r</a:t>
            </a:r>
            <a:r>
              <a:rPr lang="en-US" dirty="0" smtClean="0"/>
              <a:t>elative specific growth rate correlates with cell cycle distribution, rather than absolute growth rate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32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1242"/>
            <a:ext cx="8042276" cy="1336956"/>
          </a:xfrm>
        </p:spPr>
        <p:txBody>
          <a:bodyPr/>
          <a:lstStyle/>
          <a:p>
            <a:r>
              <a:rPr lang="en-US" u="sng" dirty="0" smtClean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74186"/>
            <a:ext cx="8042276" cy="581063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Introduction</a:t>
            </a:r>
          </a:p>
          <a:p>
            <a:pPr lvl="1"/>
            <a:r>
              <a:rPr lang="en-US" sz="1400" dirty="0" smtClean="0"/>
              <a:t>Diurnal temperature cycles (DTC)</a:t>
            </a:r>
          </a:p>
          <a:p>
            <a:pPr lvl="1"/>
            <a:r>
              <a:rPr lang="en-US" sz="1400" dirty="0" smtClean="0"/>
              <a:t>Goal of this study</a:t>
            </a:r>
          </a:p>
          <a:p>
            <a:r>
              <a:rPr lang="en-US" sz="1800" dirty="0" smtClean="0"/>
              <a:t>Methods and Results</a:t>
            </a:r>
          </a:p>
          <a:p>
            <a:pPr lvl="1"/>
            <a:r>
              <a:rPr lang="en-US" sz="1400" dirty="0"/>
              <a:t>G</a:t>
            </a:r>
            <a:r>
              <a:rPr lang="en-US" sz="1400" dirty="0" smtClean="0"/>
              <a:t>lucose fermentation during DTC</a:t>
            </a:r>
          </a:p>
          <a:p>
            <a:pPr lvl="1"/>
            <a:r>
              <a:rPr lang="en-US" sz="1400" dirty="0" smtClean="0"/>
              <a:t>Transcriptional effects of DTC</a:t>
            </a:r>
          </a:p>
          <a:p>
            <a:pPr lvl="1"/>
            <a:r>
              <a:rPr lang="en-US" sz="1400" dirty="0" smtClean="0"/>
              <a:t>Transcriptional effects of cyclic glucose concentration</a:t>
            </a:r>
          </a:p>
          <a:p>
            <a:pPr lvl="1"/>
            <a:r>
              <a:rPr lang="en-US" sz="1400" dirty="0" smtClean="0"/>
              <a:t>Cell cycle distributions in DTC</a:t>
            </a:r>
          </a:p>
          <a:p>
            <a:pPr lvl="1"/>
            <a:r>
              <a:rPr lang="en-US" sz="1400" dirty="0" smtClean="0"/>
              <a:t>Carbohydrate storage in DTC</a:t>
            </a:r>
          </a:p>
          <a:p>
            <a:pPr lvl="1"/>
            <a:r>
              <a:rPr lang="en-US" sz="1400" dirty="0" smtClean="0"/>
              <a:t>Transcriptional response in acclimation to cold temperature</a:t>
            </a:r>
          </a:p>
          <a:p>
            <a:r>
              <a:rPr lang="en-US" sz="1800" dirty="0" smtClean="0"/>
              <a:t>Discussion</a:t>
            </a:r>
          </a:p>
          <a:p>
            <a:pPr lvl="1"/>
            <a:r>
              <a:rPr lang="en-US" sz="1400" i="1" dirty="0" smtClean="0"/>
              <a:t>S. </a:t>
            </a:r>
            <a:r>
              <a:rPr lang="en-US" sz="1400" i="1" dirty="0" err="1" smtClean="0"/>
              <a:t>cerevisiae</a:t>
            </a:r>
            <a:r>
              <a:rPr lang="en-US" sz="1400" dirty="0" err="1" smtClean="0"/>
              <a:t>’s</a:t>
            </a:r>
            <a:r>
              <a:rPr lang="en-US" sz="1400" dirty="0" smtClean="0"/>
              <a:t> growth </a:t>
            </a:r>
            <a:r>
              <a:rPr lang="en-US" sz="1400" dirty="0" smtClean="0"/>
              <a:t>kinetics</a:t>
            </a:r>
            <a:r>
              <a:rPr lang="en-US" sz="1400" dirty="0"/>
              <a:t> </a:t>
            </a:r>
            <a:r>
              <a:rPr lang="en-US" sz="1400" dirty="0" smtClean="0"/>
              <a:t>and physiology </a:t>
            </a:r>
            <a:r>
              <a:rPr lang="en-US" sz="1400" dirty="0" smtClean="0"/>
              <a:t>in </a:t>
            </a:r>
            <a:r>
              <a:rPr lang="en-US" sz="1400" dirty="0" smtClean="0"/>
              <a:t>DTC are comparable to those of steady-state conditions.</a:t>
            </a:r>
          </a:p>
          <a:p>
            <a:pPr lvl="1"/>
            <a:r>
              <a:rPr lang="en-US" sz="1400" dirty="0" smtClean="0"/>
              <a:t>DTC prompted a transcriptional response involving previously-identified temperature-stress-related genes, in addition to purine biosynthesis.</a:t>
            </a:r>
          </a:p>
          <a:p>
            <a:pPr lvl="1"/>
            <a:r>
              <a:rPr lang="en-US" sz="1400" dirty="0" smtClean="0"/>
              <a:t>Cell cycle synchronization during DTC is due to fluctuations in “relative specific growth rate,” rather than direct effects of temperature.</a:t>
            </a:r>
          </a:p>
          <a:p>
            <a:pPr lvl="1"/>
            <a:endParaRPr lang="en-US" sz="1400" dirty="0" smtClean="0"/>
          </a:p>
          <a:p>
            <a:pPr marL="12700" indent="0">
              <a:buNone/>
            </a:pPr>
            <a:endParaRPr lang="en-US" sz="20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2972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18387"/>
            <a:ext cx="8042276" cy="1336956"/>
          </a:xfrm>
        </p:spPr>
        <p:txBody>
          <a:bodyPr/>
          <a:lstStyle/>
          <a:p>
            <a:r>
              <a:rPr lang="en-US" u="sng" dirty="0" smtClean="0"/>
              <a:t>Discussion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69451"/>
            <a:ext cx="8042276" cy="3874149"/>
          </a:xfrm>
        </p:spPr>
        <p:txBody>
          <a:bodyPr/>
          <a:lstStyle/>
          <a:p>
            <a:r>
              <a:rPr lang="en-US" u="sng" dirty="0" smtClean="0"/>
              <a:t>Carbohydrate storage</a:t>
            </a:r>
            <a:endParaRPr lang="en-US" u="sng" dirty="0" smtClean="0"/>
          </a:p>
          <a:p>
            <a:pPr lvl="1"/>
            <a:r>
              <a:rPr lang="en-US" dirty="0" smtClean="0"/>
              <a:t>No correlation found between temperature and glycogen/</a:t>
            </a:r>
            <a:r>
              <a:rPr lang="en-US" dirty="0" err="1" smtClean="0"/>
              <a:t>trehalose</a:t>
            </a:r>
            <a:r>
              <a:rPr lang="en-US" dirty="0" smtClean="0"/>
              <a:t> concentrations in DTC</a:t>
            </a:r>
          </a:p>
          <a:p>
            <a:pPr lvl="1"/>
            <a:r>
              <a:rPr lang="en-US" dirty="0" smtClean="0"/>
              <a:t>Carbohydrate mobilization occurred predominately in G</a:t>
            </a:r>
            <a:r>
              <a:rPr lang="en-US" baseline="-25000" dirty="0" smtClean="0"/>
              <a:t>1</a:t>
            </a:r>
            <a:r>
              <a:rPr lang="en-US" dirty="0" smtClean="0"/>
              <a:t> phase</a:t>
            </a:r>
          </a:p>
          <a:p>
            <a:pPr lvl="2"/>
            <a:r>
              <a:rPr lang="en-US" dirty="0" smtClean="0"/>
              <a:t>Suggests that carbohydrate metabolism was mainly governed by cell cycle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32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18387"/>
            <a:ext cx="8042276" cy="1336956"/>
          </a:xfrm>
        </p:spPr>
        <p:txBody>
          <a:bodyPr/>
          <a:lstStyle/>
          <a:p>
            <a:r>
              <a:rPr lang="en-US" u="sng" dirty="0" smtClean="0"/>
              <a:t>Discussion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69451"/>
            <a:ext cx="8042276" cy="3874149"/>
          </a:xfrm>
        </p:spPr>
        <p:txBody>
          <a:bodyPr/>
          <a:lstStyle/>
          <a:p>
            <a:r>
              <a:rPr lang="en-US" u="sng" dirty="0" smtClean="0"/>
              <a:t>Yeast adaptation to DTC approaches acclimation</a:t>
            </a:r>
          </a:p>
          <a:p>
            <a:pPr lvl="1"/>
            <a:r>
              <a:rPr lang="en-US" dirty="0" smtClean="0"/>
              <a:t>Physiology </a:t>
            </a:r>
            <a:r>
              <a:rPr lang="en-US" dirty="0" smtClean="0"/>
              <a:t>between DTC and steady-state </a:t>
            </a:r>
            <a:r>
              <a:rPr lang="en-US" dirty="0" smtClean="0"/>
              <a:t>was similar at temperature extremes</a:t>
            </a:r>
          </a:p>
          <a:p>
            <a:pPr lvl="1"/>
            <a:r>
              <a:rPr lang="en-US" dirty="0" smtClean="0"/>
              <a:t>Only 10 genes were </a:t>
            </a:r>
            <a:r>
              <a:rPr lang="en-US" dirty="0" err="1" smtClean="0"/>
              <a:t>downregulated</a:t>
            </a:r>
            <a:r>
              <a:rPr lang="en-US" dirty="0"/>
              <a:t> between </a:t>
            </a:r>
            <a:r>
              <a:rPr lang="en-US" dirty="0" smtClean="0"/>
              <a:t>12°</a:t>
            </a:r>
            <a:r>
              <a:rPr lang="en-US" dirty="0"/>
              <a:t>C </a:t>
            </a:r>
            <a:r>
              <a:rPr lang="en-US" dirty="0" smtClean="0"/>
              <a:t>DTC and past cold shock experiments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49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82199"/>
            <a:ext cx="8042276" cy="133695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Introduction: does </a:t>
            </a:r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r>
              <a:rPr lang="en-US" dirty="0" err="1" smtClean="0"/>
              <a:t>’s</a:t>
            </a:r>
            <a:r>
              <a:rPr lang="en-US" dirty="0" smtClean="0"/>
              <a:t> response to DTC overlap with its response to steady-state conditions?</a:t>
            </a:r>
          </a:p>
          <a:p>
            <a:endParaRPr lang="en-US" dirty="0" smtClean="0"/>
          </a:p>
          <a:p>
            <a:r>
              <a:rPr lang="en-US" dirty="0" smtClean="0"/>
              <a:t> Results: transcriptional reprogramming, carbohydrate metabolism, and cell cycle variation.</a:t>
            </a:r>
          </a:p>
          <a:p>
            <a:endParaRPr lang="en-US" dirty="0" smtClean="0"/>
          </a:p>
          <a:p>
            <a:r>
              <a:rPr lang="en-US" dirty="0" smtClean="0"/>
              <a:t>Discussion: physiology is similar between DTC and steady-state, but there are some differences in </a:t>
            </a:r>
            <a:r>
              <a:rPr lang="en-US" dirty="0" err="1" smtClean="0"/>
              <a:t>transcriptome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7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r>
              <a:rPr lang="en-US" dirty="0" err="1" smtClean="0"/>
              <a:t>Dahlquist</a:t>
            </a:r>
            <a:r>
              <a:rPr lang="en-US" dirty="0" smtClean="0"/>
              <a:t> Lab Team</a:t>
            </a:r>
          </a:p>
          <a:p>
            <a:r>
              <a:rPr lang="en-US" dirty="0" smtClean="0"/>
              <a:t>LMU Department of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7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42455"/>
            <a:ext cx="8042276" cy="1336956"/>
          </a:xfrm>
        </p:spPr>
        <p:txBody>
          <a:bodyPr/>
          <a:lstStyle/>
          <a:p>
            <a:r>
              <a:rPr lang="en-US" u="sng" dirty="0" smtClean="0"/>
              <a:t>Introduction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5364"/>
            <a:ext cx="8042276" cy="4708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Diurnal temperature cycle (DTC) is a sinusoidal temperature pattern, moving between 12°C and 30</a:t>
            </a:r>
            <a:r>
              <a:rPr lang="en-US" sz="2000" dirty="0"/>
              <a:t>°</a:t>
            </a:r>
            <a:r>
              <a:rPr lang="en-US" sz="2000" dirty="0" smtClean="0"/>
              <a:t>C.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76" y="1956812"/>
            <a:ext cx="5296333" cy="370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19576" y="5666756"/>
            <a:ext cx="3134869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1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26657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42455"/>
            <a:ext cx="8042276" cy="1336956"/>
          </a:xfrm>
        </p:spPr>
        <p:txBody>
          <a:bodyPr/>
          <a:lstStyle/>
          <a:p>
            <a:r>
              <a:rPr lang="en-US" u="sng" dirty="0" smtClean="0"/>
              <a:t>Introduction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2154383"/>
            <a:ext cx="8042276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The big question: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 smtClean="0"/>
              <a:t>what extent does </a:t>
            </a:r>
            <a:r>
              <a:rPr lang="en-US" i="1" dirty="0" smtClean="0"/>
              <a:t>S. </a:t>
            </a:r>
            <a:r>
              <a:rPr lang="en-US" i="1" dirty="0" err="1" smtClean="0"/>
              <a:t>cerevisiae’s</a:t>
            </a:r>
            <a:r>
              <a:rPr lang="en-US" i="1" dirty="0" smtClean="0"/>
              <a:t> </a:t>
            </a:r>
            <a:r>
              <a:rPr lang="en-US" dirty="0" smtClean="0"/>
              <a:t>response to DTC overlap with the response to steady-state conditions?</a:t>
            </a:r>
          </a:p>
        </p:txBody>
      </p:sp>
    </p:spTree>
    <p:extLst>
      <p:ext uri="{BB962C8B-B14F-4D97-AF65-F5344CB8AC3E}">
        <p14:creationId xmlns:p14="http://schemas.microsoft.com/office/powerpoint/2010/main" val="54583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73182"/>
            <a:ext cx="8042276" cy="1336956"/>
          </a:xfrm>
        </p:spPr>
        <p:txBody>
          <a:bodyPr/>
          <a:lstStyle/>
          <a:p>
            <a:r>
              <a:rPr lang="en-US" u="sng" dirty="0" smtClean="0"/>
              <a:t>Methods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Saccharomyces </a:t>
            </a:r>
            <a:r>
              <a:rPr lang="en-US" i="1" dirty="0" err="1" smtClean="0"/>
              <a:t>cerevisiae</a:t>
            </a:r>
            <a:r>
              <a:rPr lang="en-US" i="1" dirty="0" smtClean="0"/>
              <a:t>, </a:t>
            </a:r>
            <a:r>
              <a:rPr lang="en-US" dirty="0" smtClean="0"/>
              <a:t>CEN.PK113-7D, haploid</a:t>
            </a:r>
          </a:p>
          <a:p>
            <a:r>
              <a:rPr lang="en-US" dirty="0" smtClean="0"/>
              <a:t>Growth medium:</a:t>
            </a:r>
          </a:p>
          <a:p>
            <a:pPr lvl="2"/>
            <a:r>
              <a:rPr lang="en-US" sz="1100" dirty="0"/>
              <a:t>0.3 </a:t>
            </a:r>
            <a:r>
              <a:rPr lang="en-US" sz="1100" dirty="0" smtClean="0"/>
              <a:t>g/L </a:t>
            </a:r>
            <a:r>
              <a:rPr lang="en-US" sz="1100" dirty="0"/>
              <a:t>(NH</a:t>
            </a:r>
            <a:r>
              <a:rPr lang="en-US" sz="1100" baseline="-25000" dirty="0"/>
              <a:t>4</a:t>
            </a:r>
            <a:r>
              <a:rPr lang="en-US" sz="1100" dirty="0"/>
              <a:t>)</a:t>
            </a:r>
            <a:r>
              <a:rPr lang="en-US" sz="1100" baseline="-25000" dirty="0"/>
              <a:t>2</a:t>
            </a:r>
            <a:r>
              <a:rPr lang="en-US" sz="1100" dirty="0"/>
              <a:t>SO</a:t>
            </a:r>
            <a:r>
              <a:rPr lang="en-US" sz="1100" baseline="-25000" dirty="0"/>
              <a:t>4</a:t>
            </a:r>
            <a:endParaRPr lang="en-US" sz="1100" baseline="-25000" dirty="0" smtClean="0"/>
          </a:p>
          <a:p>
            <a:pPr lvl="2"/>
            <a:r>
              <a:rPr lang="en-US" sz="1100" dirty="0"/>
              <a:t>0.3 </a:t>
            </a:r>
            <a:r>
              <a:rPr lang="en-US" sz="1100" dirty="0" smtClean="0"/>
              <a:t>g/L KH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PO</a:t>
            </a:r>
            <a:r>
              <a:rPr lang="en-US" sz="1100" baseline="-25000" dirty="0" smtClean="0"/>
              <a:t>4</a:t>
            </a:r>
          </a:p>
          <a:p>
            <a:pPr lvl="2"/>
            <a:r>
              <a:rPr lang="en-US" sz="1100" dirty="0"/>
              <a:t>0.5 </a:t>
            </a:r>
            <a:r>
              <a:rPr lang="en-US" sz="1100" dirty="0" smtClean="0"/>
              <a:t>g/L MgSO</a:t>
            </a:r>
            <a:r>
              <a:rPr lang="en-US" sz="1100" baseline="-25000" dirty="0"/>
              <a:t>4 </a:t>
            </a:r>
            <a:r>
              <a:rPr lang="en-US" sz="1100" dirty="0"/>
              <a:t>· </a:t>
            </a:r>
            <a:r>
              <a:rPr lang="en-US" sz="1100" dirty="0" smtClean="0"/>
              <a:t>7H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O</a:t>
            </a:r>
          </a:p>
          <a:p>
            <a:pPr lvl="2"/>
            <a:r>
              <a:rPr lang="en-US" sz="1100" dirty="0"/>
              <a:t>3.0 </a:t>
            </a:r>
            <a:r>
              <a:rPr lang="en-US" sz="1100" dirty="0" smtClean="0"/>
              <a:t>g/L NH4H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PO</a:t>
            </a:r>
            <a:r>
              <a:rPr lang="en-US" sz="1100" baseline="-25000" dirty="0" smtClean="0"/>
              <a:t>4</a:t>
            </a:r>
          </a:p>
          <a:p>
            <a:pPr lvl="2"/>
            <a:r>
              <a:rPr lang="en-US" sz="1100" dirty="0"/>
              <a:t>25 </a:t>
            </a:r>
            <a:r>
              <a:rPr lang="en-US" sz="1100" dirty="0" smtClean="0"/>
              <a:t>g/L glucose</a:t>
            </a:r>
          </a:p>
          <a:p>
            <a:pPr lvl="2"/>
            <a:r>
              <a:rPr lang="en-US" sz="1100" dirty="0"/>
              <a:t>0.42 </a:t>
            </a:r>
            <a:r>
              <a:rPr lang="en-US" sz="1100" dirty="0" smtClean="0"/>
              <a:t>g/L Tween80 growth hormone</a:t>
            </a:r>
          </a:p>
          <a:p>
            <a:pPr lvl="2"/>
            <a:r>
              <a:rPr lang="en-US" sz="1100" dirty="0"/>
              <a:t>10 </a:t>
            </a:r>
            <a:r>
              <a:rPr lang="en-US" sz="1100" dirty="0" smtClean="0"/>
              <a:t>mg/L </a:t>
            </a:r>
            <a:r>
              <a:rPr lang="en-US" sz="1100" dirty="0" err="1" smtClean="0"/>
              <a:t>ergosterol</a:t>
            </a:r>
            <a:endParaRPr lang="en-US" sz="1100" dirty="0" smtClean="0"/>
          </a:p>
          <a:p>
            <a:pPr lvl="2"/>
            <a:r>
              <a:rPr lang="en-US" sz="1100" dirty="0" smtClean="0"/>
              <a:t>Grown in </a:t>
            </a:r>
            <a:r>
              <a:rPr lang="en-US" sz="1100" dirty="0" err="1" smtClean="0"/>
              <a:t>chemostat</a:t>
            </a:r>
            <a:r>
              <a:rPr lang="en-US" sz="1100" dirty="0" smtClean="0"/>
              <a:t> and sequential batch reactors</a:t>
            </a:r>
          </a:p>
          <a:p>
            <a:endParaRPr lang="en-US" sz="1200" dirty="0" smtClean="0"/>
          </a:p>
          <a:p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85820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6364"/>
            <a:ext cx="8042276" cy="1336956"/>
          </a:xfrm>
        </p:spPr>
        <p:txBody>
          <a:bodyPr/>
          <a:lstStyle/>
          <a:p>
            <a:r>
              <a:rPr lang="en-US" sz="3200" u="sng" dirty="0" smtClean="0"/>
              <a:t>Results – Glucose Fermentation in DTC</a:t>
            </a:r>
            <a:endParaRPr lang="en-US" sz="3200" u="sng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27" r="-4603" b="-1058"/>
          <a:stretch/>
        </p:blipFill>
        <p:spPr bwMode="auto">
          <a:xfrm>
            <a:off x="1819278" y="1786000"/>
            <a:ext cx="5513440" cy="390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19278" y="5693351"/>
            <a:ext cx="606626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2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273" y="1073727"/>
            <a:ext cx="756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Residual Glucose </a:t>
            </a:r>
            <a:r>
              <a:rPr lang="en-US" dirty="0"/>
              <a:t>C</a:t>
            </a:r>
            <a:r>
              <a:rPr lang="en-US" dirty="0" smtClean="0"/>
              <a:t>oncentration and CO</a:t>
            </a:r>
            <a:r>
              <a:rPr lang="en-US" baseline="-25000" dirty="0" smtClean="0"/>
              <a:t>2</a:t>
            </a:r>
            <a:r>
              <a:rPr lang="en-US" dirty="0" smtClean="0"/>
              <a:t> Production of </a:t>
            </a:r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r>
              <a:rPr lang="en-US" dirty="0"/>
              <a:t>S</a:t>
            </a:r>
            <a:r>
              <a:rPr lang="en-US" dirty="0" smtClean="0"/>
              <a:t>ubjected to DTC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6364"/>
            <a:ext cx="8042276" cy="1858820"/>
          </a:xfrm>
        </p:spPr>
        <p:txBody>
          <a:bodyPr/>
          <a:lstStyle/>
          <a:p>
            <a:r>
              <a:rPr lang="en-US" sz="3200" u="sng" dirty="0" smtClean="0"/>
              <a:t>Results – Glucose Fermentation in DTC</a:t>
            </a:r>
            <a:br>
              <a:rPr lang="en-US" sz="3200" u="sng" dirty="0" smtClean="0"/>
            </a:br>
            <a:r>
              <a:rPr lang="en-US" sz="3200" dirty="0" smtClean="0"/>
              <a:t>(continued)</a:t>
            </a:r>
            <a:endParaRPr lang="en-US" sz="32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" t="-6317" r="987" b="-8419"/>
          <a:stretch/>
        </p:blipFill>
        <p:spPr bwMode="auto">
          <a:xfrm>
            <a:off x="1128221" y="2170547"/>
            <a:ext cx="6933746" cy="325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273" y="1616364"/>
            <a:ext cx="756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Physiological Characterization of </a:t>
            </a:r>
            <a:r>
              <a:rPr lang="en-US" i="1" dirty="0" smtClean="0"/>
              <a:t>S. </a:t>
            </a:r>
            <a:r>
              <a:rPr lang="en-US" i="1" dirty="0" err="1" smtClean="0"/>
              <a:t>cerevisiae</a:t>
            </a:r>
            <a:endParaRPr lang="en-US" i="1" dirty="0" smtClean="0"/>
          </a:p>
          <a:p>
            <a:pPr algn="ctr"/>
            <a:r>
              <a:rPr lang="en-US" i="1" dirty="0" smtClean="0"/>
              <a:t> </a:t>
            </a:r>
            <a:r>
              <a:rPr lang="en-US" dirty="0"/>
              <a:t>D</a:t>
            </a:r>
            <a:r>
              <a:rPr lang="en-US" dirty="0" smtClean="0"/>
              <a:t>uring DTC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28221" y="5257556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3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60259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-392546"/>
            <a:ext cx="8042276" cy="1336956"/>
          </a:xfrm>
        </p:spPr>
        <p:txBody>
          <a:bodyPr/>
          <a:lstStyle/>
          <a:p>
            <a:r>
              <a:rPr lang="en-US" sz="3200" u="sng" dirty="0" smtClean="0"/>
              <a:t>Results – Transcriptional Effects of DTC</a:t>
            </a:r>
            <a:endParaRPr lang="en-US" sz="3200" u="sng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3" t="-5451" r="-2321" b="-5448"/>
          <a:stretch/>
        </p:blipFill>
        <p:spPr bwMode="auto">
          <a:xfrm>
            <a:off x="1372987" y="1790894"/>
            <a:ext cx="5704376" cy="369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69811" y="5312440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Figure 4</a:t>
            </a:r>
          </a:p>
          <a:p>
            <a:pPr eaLnBrk="1"/>
            <a:r>
              <a:rPr lang="en-GB" sz="10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10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10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10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0363" y="1535545"/>
            <a:ext cx="498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Transcriptional Reprogramming during DTC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7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-142757"/>
            <a:ext cx="8042276" cy="1336956"/>
          </a:xfrm>
        </p:spPr>
        <p:txBody>
          <a:bodyPr/>
          <a:lstStyle/>
          <a:p>
            <a:r>
              <a:rPr lang="en-US" sz="3200" u="sng" dirty="0" smtClean="0"/>
              <a:t>Results – Transcriptional Effects of DTC</a:t>
            </a:r>
            <a:br>
              <a:rPr lang="en-US" sz="3200" u="sng" dirty="0" smtClean="0"/>
            </a:br>
            <a:r>
              <a:rPr lang="en-US" sz="3200" dirty="0" smtClean="0"/>
              <a:t>(continued)</a:t>
            </a:r>
            <a:endParaRPr lang="en-US" sz="32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7" t="-615" r="-6230" b="-617"/>
          <a:stretch/>
        </p:blipFill>
        <p:spPr bwMode="auto">
          <a:xfrm>
            <a:off x="2660995" y="1563531"/>
            <a:ext cx="3839095" cy="457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9363" y="1194199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Enrichment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9363" y="6139197"/>
            <a:ext cx="43195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400" b="1" dirty="0" smtClean="0">
                <a:solidFill>
                  <a:srgbClr val="000000"/>
                </a:solidFill>
                <a:latin typeface="Arial" charset="0"/>
              </a:rPr>
              <a:t>Table 1</a:t>
            </a:r>
          </a:p>
          <a:p>
            <a:pPr eaLnBrk="1"/>
            <a:r>
              <a:rPr lang="en-GB" sz="800" dirty="0" err="1" smtClean="0">
                <a:solidFill>
                  <a:srgbClr val="000000"/>
                </a:solidFill>
                <a:latin typeface="Arial" charset="0"/>
              </a:rPr>
              <a:t>Marit</a:t>
            </a:r>
            <a:r>
              <a:rPr lang="en-GB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Hebly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 et al. Appl. Environ. </a:t>
            </a:r>
            <a:r>
              <a:rPr lang="en-GB" sz="800" dirty="0" err="1">
                <a:solidFill>
                  <a:srgbClr val="000000"/>
                </a:solidFill>
                <a:latin typeface="Arial" charset="0"/>
              </a:rPr>
              <a:t>Microbiol</a:t>
            </a:r>
            <a:r>
              <a:rPr lang="en-GB" sz="800" dirty="0">
                <a:solidFill>
                  <a:srgbClr val="000000"/>
                </a:solidFill>
                <a:latin typeface="Arial" charset="0"/>
              </a:rPr>
              <a:t>. 2014;80:4433-4449</a:t>
            </a:r>
          </a:p>
        </p:txBody>
      </p:sp>
    </p:spTree>
    <p:extLst>
      <p:ext uri="{BB962C8B-B14F-4D97-AF65-F5344CB8AC3E}">
        <p14:creationId xmlns:p14="http://schemas.microsoft.com/office/powerpoint/2010/main" val="779102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748</TotalTime>
  <Words>959</Words>
  <Application>Microsoft Macintosh PowerPoint</Application>
  <PresentationFormat>On-screen Show (4:3)</PresentationFormat>
  <Paragraphs>122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Physiological and Transcriptional Responses to Anaerobic  Chemostat Cultures of Saccharomyces cerevisiae  Subjected to Diurnal Temperature Cycle</vt:lpstr>
      <vt:lpstr>Outline</vt:lpstr>
      <vt:lpstr>Introduction</vt:lpstr>
      <vt:lpstr>Introduction</vt:lpstr>
      <vt:lpstr>Methods</vt:lpstr>
      <vt:lpstr>Results – Glucose Fermentation in DTC</vt:lpstr>
      <vt:lpstr>Results – Glucose Fermentation in DTC (continued)</vt:lpstr>
      <vt:lpstr>Results – Transcriptional Effects of DTC</vt:lpstr>
      <vt:lpstr>Results – Transcriptional Effects of DTC (continued)</vt:lpstr>
      <vt:lpstr>Results – Transcriptional Effects of Cyclic Glucose Concentration</vt:lpstr>
      <vt:lpstr>Results – Transcriptional Effects of Cyclic Glucose Concentration (continued)</vt:lpstr>
      <vt:lpstr>Results – Cell Cycle Distribution in DTC</vt:lpstr>
      <vt:lpstr>Results – Carbohydrate Storage in DTC</vt:lpstr>
      <vt:lpstr>Results – Transcriptional Response in Acclimation to Cold Temperature</vt:lpstr>
      <vt:lpstr>Results – Transcriptional Response in Acclimation to Cold Temperature</vt:lpstr>
      <vt:lpstr>Results – Transcriptional Response in Acclimation to Cold Temperature</vt:lpstr>
      <vt:lpstr>Discussion</vt:lpstr>
      <vt:lpstr>Discussion</vt:lpstr>
      <vt:lpstr>Discussion</vt:lpstr>
      <vt:lpstr>Discussion</vt:lpstr>
      <vt:lpstr>Discussion</vt:lpstr>
      <vt:lpstr>Conclusion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and Transcriptional Responses to Anaerobic  Chemostat Cultures of Saccharomyces cerevisiae  Subjected to Diurnal Temperature Cycle</dc:title>
  <dc:creator>Kevin Wyllie</dc:creator>
  <cp:lastModifiedBy>Kevin Wyllie</cp:lastModifiedBy>
  <cp:revision>30</cp:revision>
  <dcterms:created xsi:type="dcterms:W3CDTF">2015-05-27T05:54:24Z</dcterms:created>
  <dcterms:modified xsi:type="dcterms:W3CDTF">2015-05-27T18:53:48Z</dcterms:modified>
</cp:coreProperties>
</file>