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1"/>
  </p:notesMasterIdLst>
  <p:sldIdLst>
    <p:sldId id="271" r:id="rId2"/>
    <p:sldId id="272" r:id="rId3"/>
    <p:sldId id="273" r:id="rId4"/>
    <p:sldId id="274" r:id="rId5"/>
    <p:sldId id="275" r:id="rId6"/>
    <p:sldId id="281" r:id="rId7"/>
    <p:sldId id="282" r:id="rId8"/>
    <p:sldId id="279" r:id="rId9"/>
    <p:sldId id="280" r:id="rId10"/>
    <p:sldId id="276" r:id="rId11"/>
    <p:sldId id="277" r:id="rId12"/>
    <p:sldId id="278" r:id="rId13"/>
    <p:sldId id="256" r:id="rId14"/>
    <p:sldId id="257" r:id="rId15"/>
    <p:sldId id="259" r:id="rId16"/>
    <p:sldId id="258" r:id="rId17"/>
    <p:sldId id="264" r:id="rId18"/>
    <p:sldId id="267" r:id="rId19"/>
    <p:sldId id="269" r:id="rId20"/>
    <p:sldId id="284" r:id="rId21"/>
    <p:sldId id="266" r:id="rId22"/>
    <p:sldId id="268" r:id="rId23"/>
    <p:sldId id="270" r:id="rId24"/>
    <p:sldId id="260" r:id="rId25"/>
    <p:sldId id="261" r:id="rId26"/>
    <p:sldId id="262" r:id="rId27"/>
    <p:sldId id="263" r:id="rId28"/>
    <p:sldId id="265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07" autoAdjust="0"/>
  </p:normalViewPr>
  <p:slideViewPr>
    <p:cSldViewPr>
      <p:cViewPr varScale="1">
        <p:scale>
          <a:sx n="127" d="100"/>
          <a:sy n="127" d="100"/>
        </p:scale>
        <p:origin x="-3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1A4C3-4015-4F08-BB69-5F54523DBCA8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80B61-902A-4258-A100-8DBDC79F8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80B61-902A-4258-A100-8DBDC79F82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0F42E-D100-4802-88BE-A9EA220BA161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57F4D-9C61-4A44-A925-7265AD162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0F42E-D100-4802-88BE-A9EA220BA161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57F4D-9C61-4A44-A925-7265AD162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0F42E-D100-4802-88BE-A9EA220BA161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57F4D-9C61-4A44-A925-7265AD162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0F42E-D100-4802-88BE-A9EA220BA161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57F4D-9C61-4A44-A925-7265AD162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0F42E-D100-4802-88BE-A9EA220BA161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57F4D-9C61-4A44-A925-7265AD162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0F42E-D100-4802-88BE-A9EA220BA161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57F4D-9C61-4A44-A925-7265AD162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0F42E-D100-4802-88BE-A9EA220BA161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57F4D-9C61-4A44-A925-7265AD162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0F42E-D100-4802-88BE-A9EA220BA161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57F4D-9C61-4A44-A925-7265AD162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0F42E-D100-4802-88BE-A9EA220BA161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57F4D-9C61-4A44-A925-7265AD162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0F42E-D100-4802-88BE-A9EA220BA161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57F4D-9C61-4A44-A925-7265AD162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0F42E-D100-4802-88BE-A9EA220BA161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57F4D-9C61-4A44-A925-7265AD162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30F42E-D100-4802-88BE-A9EA220BA161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7C57F4D-9C61-4A44-A925-7265AD162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6/61/Two_hybrid_assay.sv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win.cs.brown.edu\dfs\home\jweis\Downloads\Two%20color%20male%20pig%20kidney%20epithelial%20cells%20undergo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win.cs.brown.edu\dfs\home\jweis\Downloads\Fluorescent%20C.%20elegans%20nervous%20system.avi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6002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Fluorescent Protein Reporters and </a:t>
            </a:r>
            <a:br>
              <a:rPr lang="en-US" dirty="0" smtClean="0"/>
            </a:br>
            <a:r>
              <a:rPr lang="en-US" dirty="0" smtClean="0"/>
              <a:t>Fluorescence Technology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4648200"/>
            <a:ext cx="336804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Josh Leung</a:t>
            </a:r>
          </a:p>
          <a:p>
            <a:r>
              <a:rPr lang="en-US" dirty="0" smtClean="0"/>
              <a:t>James Weis</a:t>
            </a:r>
          </a:p>
          <a:p>
            <a:r>
              <a:rPr lang="en-US" dirty="0" smtClean="0"/>
              <a:t>February 18th, 2010</a:t>
            </a:r>
          </a:p>
          <a:p>
            <a:r>
              <a:rPr lang="en-US" dirty="0" smtClean="0"/>
              <a:t>Bio 1220, Gary Wessel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FRAP</a:t>
            </a:r>
            <a:endParaRPr lang="en-US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435100" y="1880056"/>
            <a:ext cx="3657600" cy="3951962"/>
          </a:xfrm>
        </p:spPr>
      </p:pic>
      <p:sp>
        <p:nvSpPr>
          <p:cNvPr id="614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Fluorescence recovery after photo-bleaching</a:t>
            </a:r>
          </a:p>
          <a:p>
            <a:r>
              <a:rPr lang="en-US" smtClean="0"/>
              <a:t>Study diffusion and movement of biological molecules</a:t>
            </a:r>
          </a:p>
          <a:p>
            <a:pPr lvl="1"/>
            <a:r>
              <a:rPr lang="en-US" smtClean="0"/>
              <a:t>fluid mosaic model of the cell membrane</a:t>
            </a:r>
          </a:p>
          <a:p>
            <a:pPr lvl="1"/>
            <a:r>
              <a:rPr lang="en-US" smtClean="0"/>
              <a:t>study molecules in the cytosol, nucleus, etc</a:t>
            </a:r>
            <a:endParaRPr lang="en-US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19400" y="59436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Time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895600" y="4267200"/>
            <a:ext cx="45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143000" y="4851400"/>
            <a:ext cx="170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Fluorescence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Fluorescence-Activated Cell Sorting</a:t>
            </a:r>
            <a:endParaRPr lang="en-US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447800"/>
            <a:ext cx="6705600" cy="4291324"/>
          </a:xfrm>
        </p:spPr>
      </p:pic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581400" y="5867400"/>
            <a:ext cx="3733800" cy="8534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Rapid sorting</a:t>
            </a:r>
          </a:p>
          <a:p>
            <a:r>
              <a:rPr lang="en-US" dirty="0" smtClean="0"/>
              <a:t>Sorts cells one-by-one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Microarrays</a:t>
            </a:r>
            <a:endParaRPr lang="en-US"/>
          </a:p>
        </p:txBody>
      </p:sp>
      <p:pic>
        <p:nvPicPr>
          <p:cNvPr id="9227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088606"/>
            <a:ext cx="3657600" cy="3534862"/>
          </a:xfrm>
        </p:spPr>
      </p:pic>
      <p:sp>
        <p:nvSpPr>
          <p:cNvPr id="92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DNA (Gene) microarrays</a:t>
            </a:r>
          </a:p>
          <a:p>
            <a:pPr lvl="1"/>
            <a:r>
              <a:rPr lang="en-US" smtClean="0"/>
              <a:t>Gene expression profiling (using fluorescent labeled mRNA)</a:t>
            </a:r>
          </a:p>
          <a:p>
            <a:pPr lvl="1"/>
            <a:r>
              <a:rPr lang="en-US" smtClean="0"/>
              <a:t>SNP detection</a:t>
            </a:r>
          </a:p>
          <a:p>
            <a:r>
              <a:rPr lang="en-US" smtClean="0"/>
              <a:t>Protein microarrays</a:t>
            </a:r>
          </a:p>
          <a:p>
            <a:pPr lvl="1"/>
            <a:r>
              <a:rPr lang="en-US" smtClean="0"/>
              <a:t>Antibody analysis</a:t>
            </a:r>
          </a:p>
          <a:p>
            <a:pPr lvl="1"/>
            <a:r>
              <a:rPr lang="en-US" smtClean="0"/>
              <a:t>Protein interactions</a:t>
            </a:r>
            <a:endParaRPr lang="en-US" dirty="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46125" y="217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Reporter Genes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Attached to genes of interest</a:t>
            </a:r>
          </a:p>
          <a:p>
            <a:r>
              <a:rPr lang="en-US" smtClean="0"/>
              <a:t>Chosen by the characteristics they confer to the organism expressing them</a:t>
            </a:r>
          </a:p>
          <a:p>
            <a:pPr lvl="1"/>
            <a:r>
              <a:rPr lang="en-US" smtClean="0"/>
              <a:t>Easily identified / measured</a:t>
            </a:r>
          </a:p>
          <a:p>
            <a:pPr lvl="1"/>
            <a:r>
              <a:rPr lang="en-US" smtClean="0"/>
              <a:t>Selectable markers</a:t>
            </a:r>
          </a:p>
          <a:p>
            <a:r>
              <a:rPr lang="en-US" smtClean="0"/>
              <a:t>Determine whether the gene of interest is being expressed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Common uses of reporter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 expression assays</a:t>
            </a:r>
          </a:p>
          <a:p>
            <a:r>
              <a:rPr lang="en-US" smtClean="0"/>
              <a:t>Promoter assays</a:t>
            </a:r>
          </a:p>
          <a:p>
            <a:r>
              <a:rPr lang="en-US" smtClean="0"/>
              <a:t>Transformation / transfection assays</a:t>
            </a:r>
          </a:p>
          <a:p>
            <a:r>
              <a:rPr lang="en-US" smtClean="0">
                <a:hlinkClick r:id="rId2"/>
              </a:rPr>
              <a:t>Two-hybrid screening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So, what makes a good reporter gene?</a:t>
            </a:r>
            <a:endParaRPr lang="en-US" dirty="0"/>
          </a:p>
        </p:txBody>
      </p:sp>
      <p:pic>
        <p:nvPicPr>
          <p:cNvPr id="1026" name="Picture 2" descr="http://www.biken.osaka-u.ac.jp/act/images/okabe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6755" y="1447800"/>
            <a:ext cx="6236040" cy="4800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So, what makes a good reporter gene?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Genes that confer easily identifiable characteristics.</a:t>
            </a:r>
          </a:p>
          <a:p>
            <a:pPr lvl="1"/>
            <a:r>
              <a:rPr lang="en-US" smtClean="0"/>
              <a:t>Green Fluorescent Protein (GFP)</a:t>
            </a:r>
          </a:p>
          <a:p>
            <a:pPr lvl="2"/>
            <a:r>
              <a:rPr lang="en-US" smtClean="0"/>
              <a:t>Jellyfish</a:t>
            </a:r>
          </a:p>
          <a:p>
            <a:pPr lvl="2"/>
            <a:r>
              <a:rPr lang="en-US" smtClean="0"/>
              <a:t>Causes cells to glow green under blue light</a:t>
            </a:r>
          </a:p>
          <a:p>
            <a:pPr lvl="1"/>
            <a:r>
              <a:rPr lang="en-US" smtClean="0"/>
              <a:t>Red Fluorescent Protein (dsRed)</a:t>
            </a:r>
          </a:p>
          <a:p>
            <a:pPr lvl="2"/>
            <a:r>
              <a:rPr lang="en-US" smtClean="0"/>
              <a:t>Coral</a:t>
            </a:r>
          </a:p>
          <a:p>
            <a:pPr lvl="1"/>
            <a:r>
              <a:rPr lang="en-US" smtClean="0"/>
              <a:t>Luciferase</a:t>
            </a:r>
          </a:p>
          <a:p>
            <a:pPr lvl="2"/>
            <a:r>
              <a:rPr lang="en-US" smtClean="0"/>
              <a:t>Fireflys</a:t>
            </a:r>
          </a:p>
          <a:p>
            <a:pPr lvl="2"/>
            <a:r>
              <a:rPr lang="en-US" smtClean="0"/>
              <a:t>Catalyzes a reaction with luciferin, producing light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err="1" smtClean="0"/>
              <a:t>Aequorea</a:t>
            </a:r>
            <a:r>
              <a:rPr lang="en-US" i="1" dirty="0" smtClean="0"/>
              <a:t> </a:t>
            </a:r>
            <a:r>
              <a:rPr lang="en-US" i="1" dirty="0" err="1" smtClean="0"/>
              <a:t>victoria</a:t>
            </a:r>
            <a:endParaRPr lang="en-US" i="1" dirty="0" smtClean="0"/>
          </a:p>
          <a:p>
            <a:r>
              <a:rPr lang="en-US" dirty="0" smtClean="0"/>
              <a:t>238 amino acids</a:t>
            </a:r>
          </a:p>
          <a:p>
            <a:r>
              <a:rPr lang="en-US" dirty="0" smtClean="0"/>
              <a:t>Refined from WT over the years</a:t>
            </a:r>
          </a:p>
          <a:p>
            <a:pPr lvl="1"/>
            <a:r>
              <a:rPr lang="en-US" dirty="0" smtClean="0"/>
              <a:t>1995; Mutation dramatically improving the spectral characteristics of GFP</a:t>
            </a:r>
          </a:p>
          <a:p>
            <a:pPr lvl="1"/>
            <a:r>
              <a:rPr lang="en-US" dirty="0" smtClean="0"/>
              <a:t>1995; F64L, allowing GFP </a:t>
            </a:r>
            <a:r>
              <a:rPr lang="en-US" dirty="0" smtClean="0"/>
              <a:t>use </a:t>
            </a:r>
            <a:r>
              <a:rPr lang="en-US" dirty="0" smtClean="0"/>
              <a:t>in mammalian cells</a:t>
            </a:r>
          </a:p>
          <a:p>
            <a:r>
              <a:rPr lang="en-US" dirty="0" smtClean="0"/>
              <a:t>Variants</a:t>
            </a:r>
          </a:p>
          <a:p>
            <a:pPr lvl="1"/>
            <a:r>
              <a:rPr lang="en-US" dirty="0" err="1" smtClean="0"/>
              <a:t>Superfolder</a:t>
            </a:r>
            <a:r>
              <a:rPr lang="en-US" dirty="0" smtClean="0"/>
              <a:t> GFP</a:t>
            </a:r>
          </a:p>
          <a:p>
            <a:pPr lvl="1"/>
            <a:r>
              <a:rPr lang="en-US" dirty="0" smtClean="0"/>
              <a:t>Blue, Cyan, Yellow, Red, Emerald, Apple……</a:t>
            </a:r>
          </a:p>
          <a:p>
            <a:pPr lvl="2"/>
            <a:endParaRPr lang="en-US" dirty="0"/>
          </a:p>
        </p:txBody>
      </p:sp>
      <p:pic>
        <p:nvPicPr>
          <p:cNvPr id="24580" name="Picture 4" descr="http://upload.wikimedia.org/wikipedia/commons/5/54/Aequorea_victor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524000"/>
            <a:ext cx="3201785" cy="2400347"/>
          </a:xfrm>
        </p:spPr>
      </p:pic>
      <p:pic>
        <p:nvPicPr>
          <p:cNvPr id="7" name="Picture 4" descr="http://upload.wikimedia.org/wikipedia/commons/5/54/Aequorea_victori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9800" y="39624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Fluorescent proteins and their uses</a:t>
            </a:r>
            <a:endParaRPr lang="en-US" dirty="0"/>
          </a:p>
        </p:txBody>
      </p:sp>
      <p:pic>
        <p:nvPicPr>
          <p:cNvPr id="26628" name="Picture 4" descr="http://upload.wikimedia.org/wikipedia/commons/7/7b/FPbeachTsi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44007" y="2636145"/>
            <a:ext cx="2439785" cy="243978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Fluorescent proteins derived from GFP and dsRed.</a:t>
            </a:r>
          </a:p>
          <a:p>
            <a:r>
              <a:rPr lang="en-US" smtClean="0"/>
              <a:t> Colors: </a:t>
            </a:r>
          </a:p>
          <a:p>
            <a:pPr lvl="1"/>
            <a:r>
              <a:rPr lang="en-US" smtClean="0"/>
              <a:t>BFP</a:t>
            </a:r>
          </a:p>
          <a:p>
            <a:pPr lvl="1"/>
            <a:r>
              <a:rPr lang="en-US" smtClean="0"/>
              <a:t>mTFP1</a:t>
            </a:r>
          </a:p>
          <a:p>
            <a:pPr lvl="1"/>
            <a:r>
              <a:rPr lang="en-US" smtClean="0"/>
              <a:t>Emerald</a:t>
            </a:r>
          </a:p>
          <a:p>
            <a:pPr lvl="1"/>
            <a:r>
              <a:rPr lang="en-US" smtClean="0"/>
              <a:t>Citrine</a:t>
            </a:r>
          </a:p>
          <a:p>
            <a:pPr lvl="1"/>
            <a:r>
              <a:rPr lang="en-US" smtClean="0"/>
              <a:t>mOrange</a:t>
            </a:r>
          </a:p>
          <a:p>
            <a:pPr lvl="1"/>
            <a:r>
              <a:rPr lang="en-US" smtClean="0"/>
              <a:t>mApple</a:t>
            </a:r>
          </a:p>
          <a:p>
            <a:pPr lvl="1"/>
            <a:r>
              <a:rPr lang="en-US" smtClean="0"/>
              <a:t>mCherry</a:t>
            </a:r>
          </a:p>
          <a:p>
            <a:pPr lvl="1"/>
            <a:r>
              <a:rPr lang="en-US" smtClean="0"/>
              <a:t>mGrape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Florescent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Fluorescence microscopy</a:t>
            </a:r>
          </a:p>
          <a:p>
            <a:pPr lvl="1"/>
            <a:r>
              <a:rPr lang="en-US" smtClean="0"/>
              <a:t>Florescent proteins not phototoxic, as are most florescent molecules</a:t>
            </a:r>
          </a:p>
          <a:p>
            <a:r>
              <a:rPr lang="en-US" smtClean="0"/>
              <a:t>Determine when gene is expressed</a:t>
            </a:r>
          </a:p>
          <a:p>
            <a:pPr lvl="1"/>
            <a:r>
              <a:rPr lang="en-US" smtClean="0"/>
              <a:t>Exhibit morphological distinctions</a:t>
            </a:r>
          </a:p>
          <a:p>
            <a:pPr lvl="1"/>
            <a:r>
              <a:rPr lang="en-US" smtClean="0"/>
              <a:t>View biological processes (protein folding, transport,  etc)</a:t>
            </a:r>
          </a:p>
          <a:p>
            <a:pPr lvl="1"/>
            <a:r>
              <a:rPr lang="en-US" smtClean="0"/>
              <a:t>Expression of a florescent protein in specific cells</a:t>
            </a:r>
          </a:p>
          <a:p>
            <a:pPr lvl="2"/>
            <a:r>
              <a:rPr lang="en-US" smtClean="0"/>
              <a:t>Optical detection of specific cells</a:t>
            </a:r>
          </a:p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Fluorescence: How does it work?</a:t>
            </a:r>
            <a:endParaRPr lang="en-US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654980"/>
            <a:ext cx="3657600" cy="2402114"/>
          </a:xfrm>
        </p:spPr>
      </p:pic>
      <p:sp>
        <p:nvSpPr>
          <p:cNvPr id="7" name="Text Box 6"/>
          <p:cNvSpPr txBox="1"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 Fluorescence vs Phosphorescence</a:t>
            </a:r>
          </a:p>
          <a:p>
            <a:pPr lvl="1"/>
            <a:r>
              <a:rPr lang="en-US" smtClean="0"/>
              <a:t>-Time delay – microsecond vs min</a:t>
            </a:r>
          </a:p>
          <a:p>
            <a:r>
              <a:rPr lang="en-US" smtClean="0"/>
              <a:t>Photon absorbed → photon released</a:t>
            </a:r>
          </a:p>
          <a:p>
            <a:pPr lvl="1"/>
            <a:r>
              <a:rPr lang="en-US" smtClean="0"/>
              <a:t>-One photon vs two photons</a:t>
            </a:r>
          </a:p>
          <a:p>
            <a:r>
              <a:rPr lang="en-US" smtClean="0"/>
              <a:t>GFP, other technologies mainly use fluorescence</a:t>
            </a: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90600" y="19050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Jablonski</a:t>
            </a:r>
            <a:r>
              <a:rPr lang="en-US" sz="2000" dirty="0">
                <a:latin typeface="Calibri" pitchFamily="34" charset="0"/>
              </a:rPr>
              <a:t> Diagram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Two color male pig kidney epithelial cells undergoing mitosis</a:t>
            </a:r>
            <a:endParaRPr lang="en-US" dirty="0"/>
          </a:p>
        </p:txBody>
      </p:sp>
      <p:pic>
        <p:nvPicPr>
          <p:cNvPr id="9" name="Two color male pig kidney epithelial cells undergo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9400" y="2141538"/>
            <a:ext cx="3429000" cy="3429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culture of pig kidney cells</a:t>
            </a:r>
          </a:p>
          <a:p>
            <a:r>
              <a:rPr lang="en-US" dirty="0" err="1" smtClean="0"/>
              <a:t>mCherry</a:t>
            </a:r>
            <a:r>
              <a:rPr lang="en-US" dirty="0" smtClean="0"/>
              <a:t> fused to human </a:t>
            </a:r>
            <a:r>
              <a:rPr lang="en-US" dirty="0" err="1" smtClean="0"/>
              <a:t>histone</a:t>
            </a:r>
            <a:r>
              <a:rPr lang="en-US" dirty="0" smtClean="0"/>
              <a:t> H2B</a:t>
            </a:r>
          </a:p>
          <a:p>
            <a:r>
              <a:rPr lang="en-US" dirty="0" err="1" smtClean="0"/>
              <a:t>mEmerald</a:t>
            </a:r>
            <a:r>
              <a:rPr lang="en-US" dirty="0" smtClean="0"/>
              <a:t> fused to alpha-</a:t>
            </a:r>
            <a:r>
              <a:rPr lang="en-US" dirty="0" err="1" smtClean="0"/>
              <a:t>tubulin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26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Use of GFP to identify specific cells</a:t>
            </a:r>
            <a:endParaRPr lang="en-US" dirty="0"/>
          </a:p>
        </p:txBody>
      </p:sp>
      <p:pic>
        <p:nvPicPr>
          <p:cNvPr id="25602" name="Picture 2" descr="http://diabetes.diabetesjournals.org/content/50/3/515/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8490" y="1447800"/>
            <a:ext cx="5032570" cy="4800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to identify cellular parts</a:t>
            </a:r>
            <a:endParaRPr lang="en-US" dirty="0"/>
          </a:p>
        </p:txBody>
      </p:sp>
      <p:pic>
        <p:nvPicPr>
          <p:cNvPr id="27650" name="Picture 2" descr="http://www.jbc.org/content/279/20/21248/F4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1244" y="1584960"/>
            <a:ext cx="4547062" cy="452628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Expression of GFP to track specific cells</a:t>
            </a:r>
            <a:endParaRPr lang="en-US" dirty="0"/>
          </a:p>
        </p:txBody>
      </p:sp>
      <p:pic>
        <p:nvPicPr>
          <p:cNvPr id="6" name="Fluorescent C. elegans nervous system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4572000" cy="3429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Fluorescent proteins and their uses</a:t>
            </a:r>
            <a:endParaRPr lang="en-US" dirty="0"/>
          </a:p>
        </p:txBody>
      </p:sp>
      <p:pic>
        <p:nvPicPr>
          <p:cNvPr id="19458" name="Picture 2" descr="http://www.conncoll.edu/ccacad/zimmer/GFP-ww/images/alb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1104" y="1584960"/>
            <a:ext cx="6787342" cy="452628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Fluorescent proteins and their uses</a:t>
            </a:r>
            <a:endParaRPr lang="en-US" dirty="0"/>
          </a:p>
        </p:txBody>
      </p:sp>
      <p:pic>
        <p:nvPicPr>
          <p:cNvPr id="19458" name="Picture 2" descr="http://www.conncoll.edu/ccacad/zimmer/GFP-ww/images/alb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9775" y="2562225"/>
            <a:ext cx="3810000" cy="25717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Fluorescent proteins and their uses</a:t>
            </a:r>
            <a:endParaRPr lang="en-US" dirty="0"/>
          </a:p>
        </p:txBody>
      </p:sp>
      <p:pic>
        <p:nvPicPr>
          <p:cNvPr id="21506" name="Picture 2" descr="http://neonmice.com/Site/gallery/Ruby%20Red/image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32621"/>
            <a:ext cx="3657600" cy="2846832"/>
          </a:xfrm>
        </p:spPr>
      </p:pic>
      <p:pic>
        <p:nvPicPr>
          <p:cNvPr id="21508" name="Picture 4" descr="http://neonmice.com/GF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504616"/>
            <a:ext cx="3657600" cy="270284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Fluorescent proteins and their uses</a:t>
            </a:r>
            <a:endParaRPr lang="en-US" dirty="0"/>
          </a:p>
        </p:txBody>
      </p:sp>
      <p:pic>
        <p:nvPicPr>
          <p:cNvPr id="22532" name="Picture 4" descr="http://usa.snob.ru/i/indoc/32/blog_entry_43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766471"/>
            <a:ext cx="3657600" cy="2179133"/>
          </a:xfrm>
        </p:spPr>
      </p:pic>
      <p:pic>
        <p:nvPicPr>
          <p:cNvPr id="22534" name="Picture 6" descr="http://usa.snob.ru/i/indoc/cf/blog_entry_43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766471"/>
            <a:ext cx="3657600" cy="217913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Fluorescent proteins and their uses</a:t>
            </a:r>
            <a:endParaRPr lang="en-US" dirty="0"/>
          </a:p>
        </p:txBody>
      </p:sp>
      <p:pic>
        <p:nvPicPr>
          <p:cNvPr id="23554" name="Picture 2" descr="http://upload.wikimedia.org/wikipedia/commons/b/b1/Steel_Jellyfish_%28GFP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283" y="1447800"/>
            <a:ext cx="7474983" cy="4800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Fluorescence used for?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In Biology</a:t>
            </a:r>
          </a:p>
          <a:p>
            <a:pPr lvl="1"/>
            <a:r>
              <a:rPr lang="en-US" smtClean="0"/>
              <a:t>Fluorescent proteins and fluorophore tagging</a:t>
            </a:r>
          </a:p>
          <a:p>
            <a:pPr lvl="2"/>
            <a:r>
              <a:rPr lang="en-US" smtClean="0"/>
              <a:t>cellular integrity, endocytosis, exocytosis, membrane fluidity, protein trafficking, signal transduction, enzymatic activity, genetic mapping, etc.</a:t>
            </a:r>
          </a:p>
          <a:p>
            <a:pPr lvl="1"/>
            <a:r>
              <a:rPr lang="en-US" smtClean="0"/>
              <a:t>Fluorescence Microscopy</a:t>
            </a:r>
          </a:p>
          <a:p>
            <a:pPr lvl="1"/>
            <a:r>
              <a:rPr lang="en-US" smtClean="0"/>
              <a:t>DNA Microarrays (test for gene expression)</a:t>
            </a:r>
          </a:p>
          <a:p>
            <a:pPr lvl="1"/>
            <a:r>
              <a:rPr lang="en-US" smtClean="0"/>
              <a:t>DNA Sequencing</a:t>
            </a:r>
          </a:p>
          <a:p>
            <a:pPr lvl="1"/>
            <a:r>
              <a:rPr lang="en-US" smtClean="0"/>
              <a:t>Fluorescence Recovery After Photobleaching</a:t>
            </a:r>
          </a:p>
          <a:p>
            <a:pPr lvl="1"/>
            <a:r>
              <a:rPr lang="en-US" smtClean="0"/>
              <a:t>Fluorescence-Activated Cell Sorting</a:t>
            </a:r>
          </a:p>
          <a:p>
            <a:r>
              <a:rPr lang="en-US" smtClean="0"/>
              <a:t>Other uses include fluorescent lighting, flame tests, etc.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Advantages of Fluorescence Technology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Tagging a target molecule</a:t>
            </a:r>
          </a:p>
          <a:p>
            <a:pPr lvl="1"/>
            <a:r>
              <a:rPr lang="en-US" smtClean="0"/>
              <a:t>In vivo detection</a:t>
            </a:r>
          </a:p>
          <a:p>
            <a:pPr lvl="1"/>
            <a:r>
              <a:rPr lang="en-US" smtClean="0"/>
              <a:t>Reliable (even down to one molecule)</a:t>
            </a:r>
          </a:p>
          <a:p>
            <a:pPr lvl="1"/>
            <a:r>
              <a:rPr lang="en-US" smtClean="0"/>
              <a:t>High fidelity and specificity</a:t>
            </a:r>
          </a:p>
          <a:p>
            <a:pPr lvl="1"/>
            <a:r>
              <a:rPr lang="en-US" altLang="zh-CN" smtClean="0"/>
              <a:t>Identify multiple target molecules simultaneously</a:t>
            </a:r>
            <a:endParaRPr lang="en-US" smtClean="0"/>
          </a:p>
          <a:p>
            <a:r>
              <a:rPr lang="en-US" smtClean="0"/>
              <a:t>Development of new imaging techniques</a:t>
            </a:r>
          </a:p>
          <a:p>
            <a:pPr lvl="1"/>
            <a:r>
              <a:rPr lang="en-US" smtClean="0"/>
              <a:t>Also detect more types of targets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Fluorescence Microscopy</a:t>
            </a:r>
            <a:endParaRPr lang="en-US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68462" y="2855912"/>
            <a:ext cx="3190875" cy="2000250"/>
          </a:xfrm>
        </p:spPr>
      </p:pic>
      <p:sp>
        <p:nvSpPr>
          <p:cNvPr id="1024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Shine light → fluorescence → detection</a:t>
            </a:r>
          </a:p>
          <a:p>
            <a:r>
              <a:rPr lang="en-US" smtClean="0"/>
              <a:t>Separate weaker fluorescence from the excitation light using filters</a:t>
            </a:r>
          </a:p>
          <a:p>
            <a:r>
              <a:rPr lang="en-US" altLang="zh-CN" smtClean="0"/>
              <a:t>Limit of detection determined by the darkness of the background (lack of noise, etc) </a:t>
            </a:r>
            <a:endParaRPr 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09800" y="51054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/>
              <a:t>↓</a:t>
            </a:r>
          </a:p>
          <a:p>
            <a:pPr algn="ctr"/>
            <a:r>
              <a:rPr lang="en-US" dirty="0"/>
              <a:t>Specimen</a:t>
            </a:r>
          </a:p>
          <a:p>
            <a:endParaRPr lang="en-US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48000" y="1905000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Camera</a:t>
            </a:r>
          </a:p>
          <a:p>
            <a:pPr algn="ctr"/>
            <a:r>
              <a:rPr lang="en-US" dirty="0"/>
              <a:t>↑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Fluorescence Microscope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C. Elegans Nervous System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Cell Division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4062" y="1836738"/>
            <a:ext cx="3429000" cy="2381250"/>
          </a:xfrm>
        </p:spPr>
      </p:pic>
      <p:pic>
        <p:nvPicPr>
          <p:cNvPr id="430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60937" y="1836738"/>
            <a:ext cx="3429000" cy="23812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Fluorescence Microscope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Mammalian Cells </a:t>
            </a:r>
          </a:p>
          <a:p>
            <a:r>
              <a:rPr lang="en-US" smtClean="0"/>
              <a:t>(DNA is blue, microfilaments are green)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Endothelium Cells</a:t>
            </a:r>
            <a:br>
              <a:rPr lang="en-US" smtClean="0"/>
            </a:br>
            <a:r>
              <a:rPr lang="en-US" smtClean="0"/>
              <a:t>(Triple fluorescence staining of endothelium cells from a pulmonary artery)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4062" y="1836738"/>
            <a:ext cx="3429000" cy="2381250"/>
          </a:xfrm>
        </p:spPr>
      </p:pic>
      <p:pic>
        <p:nvPicPr>
          <p:cNvPr id="4403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60937" y="1836738"/>
            <a:ext cx="3429000" cy="23812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Opossum Kidney Cortex Epithelial Cells (OK Line)</a:t>
            </a:r>
            <a:br>
              <a:rPr lang="en-US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5610" y="1447800"/>
            <a:ext cx="6638330" cy="4800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Human Cervical Adenocarcinoma Cells (HeLa Line)</a:t>
            </a:r>
            <a:br>
              <a:rPr lang="en-US" smtClean="0"/>
            </a:br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5610" y="1447800"/>
            <a:ext cx="6638330" cy="4800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</TotalTime>
  <Words>579</Words>
  <Application>Microsoft Office PowerPoint</Application>
  <PresentationFormat>On-screen Show (4:3)</PresentationFormat>
  <Paragraphs>128</Paragraphs>
  <Slides>29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Solstice</vt:lpstr>
      <vt:lpstr>Fluorescent Protein Reporters and  Fluorescence Technology</vt:lpstr>
      <vt:lpstr>Fluorescence: How does it work?</vt:lpstr>
      <vt:lpstr>What is Fluorescence used for?</vt:lpstr>
      <vt:lpstr>Advantages of Fluorescence Technology</vt:lpstr>
      <vt:lpstr>Fluorescence Microscopy</vt:lpstr>
      <vt:lpstr>Fluorescence Microscope</vt:lpstr>
      <vt:lpstr>Fluorescence Microscope</vt:lpstr>
      <vt:lpstr> Opossum Kidney Cortex Epithelial Cells (OK Line) </vt:lpstr>
      <vt:lpstr> Human Cervical Adenocarcinoma Cells (HeLa Line) </vt:lpstr>
      <vt:lpstr>FRAP</vt:lpstr>
      <vt:lpstr>Fluorescence-Activated Cell Sorting</vt:lpstr>
      <vt:lpstr>Microarrays</vt:lpstr>
      <vt:lpstr>Reporter Genes</vt:lpstr>
      <vt:lpstr>Common uses of reporter genes</vt:lpstr>
      <vt:lpstr>So, what makes a good reporter gene?</vt:lpstr>
      <vt:lpstr>So, what makes a good reporter gene?</vt:lpstr>
      <vt:lpstr>GFP</vt:lpstr>
      <vt:lpstr>Fluorescent proteins and their uses</vt:lpstr>
      <vt:lpstr>Florescent proteins</vt:lpstr>
      <vt:lpstr>Two color male pig kidney epithelial cells undergoing mitosis</vt:lpstr>
      <vt:lpstr>Use of GFP to identify specific cells</vt:lpstr>
      <vt:lpstr>GFP to identify cellular parts</vt:lpstr>
      <vt:lpstr>Expression of GFP to track specific cells</vt:lpstr>
      <vt:lpstr>Fluorescent proteins and their uses</vt:lpstr>
      <vt:lpstr>Fluorescent proteins and their uses</vt:lpstr>
      <vt:lpstr>Fluorescent proteins and their uses</vt:lpstr>
      <vt:lpstr>Fluorescent proteins and their uses</vt:lpstr>
      <vt:lpstr>Fluorescent proteins and their uses</vt:lpstr>
      <vt:lpstr>The End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Reporter Genes</dc:title>
  <dc:creator>j</dc:creator>
  <cp:lastModifiedBy>jweis</cp:lastModifiedBy>
  <cp:revision>9</cp:revision>
  <dcterms:created xsi:type="dcterms:W3CDTF">2010-02-15T19:42:32Z</dcterms:created>
  <dcterms:modified xsi:type="dcterms:W3CDTF">2010-02-16T02:33:15Z</dcterms:modified>
</cp:coreProperties>
</file>