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63" r:id="rId3"/>
    <p:sldId id="303" r:id="rId4"/>
    <p:sldId id="295" r:id="rId5"/>
    <p:sldId id="305" r:id="rId6"/>
    <p:sldId id="290" r:id="rId7"/>
    <p:sldId id="309" r:id="rId8"/>
    <p:sldId id="291" r:id="rId9"/>
    <p:sldId id="311" r:id="rId10"/>
    <p:sldId id="280" r:id="rId11"/>
    <p:sldId id="312" r:id="rId12"/>
    <p:sldId id="289" r:id="rId13"/>
    <p:sldId id="297" r:id="rId14"/>
    <p:sldId id="296" r:id="rId15"/>
    <p:sldId id="267" r:id="rId16"/>
    <p:sldId id="268" r:id="rId17"/>
    <p:sldId id="264" r:id="rId18"/>
    <p:sldId id="307" r:id="rId19"/>
    <p:sldId id="265" r:id="rId20"/>
    <p:sldId id="299" r:id="rId21"/>
    <p:sldId id="266" r:id="rId22"/>
    <p:sldId id="300" r:id="rId23"/>
    <p:sldId id="301" r:id="rId24"/>
    <p:sldId id="302" r:id="rId25"/>
    <p:sldId id="257" r:id="rId26"/>
    <p:sldId id="306" r:id="rId27"/>
    <p:sldId id="270" r:id="rId28"/>
    <p:sldId id="269" r:id="rId29"/>
    <p:sldId id="30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8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5" autoAdjust="0"/>
    <p:restoredTop sz="73941" autoAdjust="0"/>
  </p:normalViewPr>
  <p:slideViewPr>
    <p:cSldViewPr>
      <p:cViewPr>
        <p:scale>
          <a:sx n="100" d="100"/>
          <a:sy n="100" d="100"/>
        </p:scale>
        <p:origin x="-648" y="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4988-016C-4628-8819-37288D3BD5AD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37E6-D045-40B1-8626-19196CF1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 are going to walk through the early</a:t>
            </a:r>
            <a:r>
              <a:rPr lang="en-US" baseline="0" dirty="0" smtClean="0"/>
              <a:t> history of earth, </a:t>
            </a:r>
          </a:p>
          <a:p>
            <a:r>
              <a:rPr lang="en-US" baseline="0" dirty="0" smtClean="0"/>
              <a:t>find out the role that biology  has had in shaping our earth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 in the course we will focus more on the present day, the last century and the next century. </a:t>
            </a:r>
          </a:p>
          <a:p>
            <a:r>
              <a:rPr lang="en-US" baseline="0" dirty="0" smtClean="0"/>
              <a:t>Today: deep history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you look at this picture, what can you say about the planet earth?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Prokaryotes: membrane and insides</a:t>
            </a:r>
          </a:p>
          <a:p>
            <a:r>
              <a:rPr lang="en-US" dirty="0" err="1" smtClean="0"/>
              <a:t>Ukaryotes</a:t>
            </a:r>
            <a:r>
              <a:rPr lang="en-US" dirty="0" smtClean="0"/>
              <a:t>: </a:t>
            </a:r>
            <a:r>
              <a:rPr lang="en-US" dirty="0" err="1" smtClean="0"/>
              <a:t>endosymbiosis</a:t>
            </a:r>
            <a:r>
              <a:rPr lang="en-US" dirty="0" smtClean="0"/>
              <a:t>, differentiated</a:t>
            </a:r>
            <a:r>
              <a:rPr lang="en-US" baseline="0" dirty="0" smtClean="0"/>
              <a:t> nucleus</a:t>
            </a:r>
          </a:p>
          <a:p>
            <a:r>
              <a:rPr lang="en-US" dirty="0" smtClean="0"/>
              <a:t>Eukaryotes: has organelles chloroplast for photosynthesis</a:t>
            </a:r>
            <a:r>
              <a:rPr lang="en-US" baseline="0" dirty="0" smtClean="0"/>
              <a:t> and mitochondrion for energy production</a:t>
            </a:r>
          </a:p>
          <a:p>
            <a:r>
              <a:rPr lang="en-US" baseline="0" dirty="0" smtClean="0"/>
              <a:t>Chloroplasts: enable cells to photosynthesize: use sunlight to produce organic matter and O2 from raw materials CO2 and H2O</a:t>
            </a:r>
          </a:p>
          <a:p>
            <a:r>
              <a:rPr lang="en-US" baseline="0" dirty="0" smtClean="0"/>
              <a:t>Mitochondria: recombine O2 and organic matter to form CO2 and H2O plus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Proterozoic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Aerobic organisms, O2 begins to accumulate in the atmosphere</a:t>
            </a:r>
          </a:p>
          <a:p>
            <a:r>
              <a:rPr lang="en-US" baseline="0" dirty="0" err="1" smtClean="0"/>
              <a:t>Phanerozoic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Land plants and animals, O2 increases to 21% and stabilizes; ecosystems as we know them, blue skies &amp; seas, forest fires,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O2 built</a:t>
            </a:r>
            <a:r>
              <a:rPr lang="en-US" baseline="0" dirty="0" smtClean="0"/>
              <a:t> up, there was enough energy to make </a:t>
            </a:r>
            <a:r>
              <a:rPr lang="en-US" baseline="0" dirty="0" err="1" smtClean="0"/>
              <a:t>multicellular</a:t>
            </a:r>
            <a:r>
              <a:rPr lang="en-US" baseline="0" dirty="0" smtClean="0"/>
              <a:t> organisms</a:t>
            </a:r>
            <a:endParaRPr lang="en-US" baseline="0" dirty="0"/>
          </a:p>
          <a:p>
            <a:r>
              <a:rPr lang="en-US" baseline="0" dirty="0" smtClean="0"/>
              <a:t>Advantages of </a:t>
            </a:r>
            <a:r>
              <a:rPr lang="en-US" baseline="0" dirty="0" err="1" smtClean="0"/>
              <a:t>multicellularity</a:t>
            </a:r>
            <a:r>
              <a:rPr lang="en-US" baseline="0" dirty="0" smtClean="0"/>
              <a:t>: why this is important</a:t>
            </a:r>
          </a:p>
          <a:p>
            <a:r>
              <a:rPr lang="en-US" baseline="0" dirty="0" smtClean="0"/>
              <a:t>-groups of cells specialize in their roles: </a:t>
            </a:r>
          </a:p>
          <a:p>
            <a:r>
              <a:rPr lang="en-US" baseline="0" dirty="0" smtClean="0"/>
              <a:t>	skin or cuticle to reduce evaporation</a:t>
            </a:r>
          </a:p>
          <a:p>
            <a:r>
              <a:rPr lang="en-US" baseline="0" dirty="0" smtClean="0"/>
              <a:t>	sensory organs to sense environmental changes</a:t>
            </a:r>
          </a:p>
          <a:p>
            <a:r>
              <a:rPr lang="en-US" baseline="0" dirty="0" smtClean="0"/>
              <a:t>	more rigid cells allow structure to support </a:t>
            </a:r>
            <a:r>
              <a:rPr lang="en-US" baseline="0" dirty="0" err="1" smtClean="0"/>
              <a:t>lg</a:t>
            </a:r>
            <a:r>
              <a:rPr lang="en-US" baseline="0" dirty="0" smtClean="0"/>
              <a:t> bodies on land</a:t>
            </a:r>
          </a:p>
          <a:p>
            <a:r>
              <a:rPr lang="en-US" baseline="0" dirty="0" smtClean="0"/>
              <a:t>-require </a:t>
            </a:r>
            <a:r>
              <a:rPr lang="en-US" baseline="0" dirty="0" err="1" smtClean="0"/>
              <a:t>lgr</a:t>
            </a:r>
            <a:r>
              <a:rPr lang="en-US" baseline="0" dirty="0" smtClean="0"/>
              <a:t> amts of oxygen and transport systems for O2 and nutrients</a:t>
            </a:r>
          </a:p>
          <a:p>
            <a:pPr>
              <a:buFontTx/>
              <a:buChar char="-"/>
            </a:pPr>
            <a:r>
              <a:rPr lang="en-US" dirty="0" smtClean="0"/>
              <a:t>Allows life regulate temperature, water and therefore colonize land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buildup of O2, and the removal of CO2 from the atmosphere had some very substantial consequences for the habitability of earth – and its ability to have </a:t>
            </a:r>
            <a:r>
              <a:rPr lang="en-US" baseline="0" dirty="0" err="1" smtClean="0"/>
              <a:t>multicellular</a:t>
            </a:r>
            <a:r>
              <a:rPr lang="en-US" baseline="0" dirty="0" smtClean="0"/>
              <a:t> organisms</a:t>
            </a:r>
            <a:endParaRPr lang="en-US" dirty="0" smtClean="0"/>
          </a:p>
          <a:p>
            <a:r>
              <a:rPr lang="en-US" dirty="0" smtClean="0"/>
              <a:t>	Earth Forms 4.6bya</a:t>
            </a:r>
          </a:p>
          <a:p>
            <a:r>
              <a:rPr lang="en-US" dirty="0" smtClean="0"/>
              <a:t>	Oceans 4.4 </a:t>
            </a:r>
            <a:r>
              <a:rPr lang="en-US" dirty="0" err="1" smtClean="0"/>
              <a:t>bya</a:t>
            </a:r>
            <a:endParaRPr lang="en-US" dirty="0" smtClean="0"/>
          </a:p>
          <a:p>
            <a:r>
              <a:rPr lang="en-US" dirty="0" smtClean="0"/>
              <a:t>	Oldest rocks ~4by</a:t>
            </a:r>
          </a:p>
          <a:p>
            <a:r>
              <a:rPr lang="en-US" dirty="0" smtClean="0"/>
              <a:t>	Bacteria ~3.5by – sulfate oxidizing</a:t>
            </a:r>
          </a:p>
          <a:p>
            <a:r>
              <a:rPr lang="en-US" dirty="0" smtClean="0"/>
              <a:t>	Prokaryotes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cyanobacteria</a:t>
            </a:r>
            <a:r>
              <a:rPr lang="en-US" baseline="0" dirty="0" smtClean="0"/>
              <a:t>, blue-green algae); o2 begins to accumulate in </a:t>
            </a:r>
            <a:r>
              <a:rPr lang="en-US" baseline="0" dirty="0" err="1" smtClean="0"/>
              <a:t>microsites</a:t>
            </a:r>
            <a:r>
              <a:rPr lang="en-US" baseline="0" dirty="0" smtClean="0"/>
              <a:t> around area of production</a:t>
            </a:r>
          </a:p>
          <a:p>
            <a:r>
              <a:rPr lang="en-US" baseline="0" dirty="0" smtClean="0"/>
              <a:t>	As CO2 dips, earth cools and ice appears</a:t>
            </a:r>
          </a:p>
          <a:p>
            <a:r>
              <a:rPr lang="en-US" baseline="0" dirty="0" smtClean="0"/>
              <a:t>	As 02 increases, Iron starts to rust, once all iron in rocks rusts, then O2 accumulates in </a:t>
            </a:r>
            <a:r>
              <a:rPr lang="en-US" baseline="0" dirty="0" err="1" smtClean="0"/>
              <a:t>atm</a:t>
            </a:r>
            <a:endParaRPr lang="en-US" baseline="0" dirty="0" smtClean="0"/>
          </a:p>
          <a:p>
            <a:r>
              <a:rPr lang="en-US" baseline="0" dirty="0" smtClean="0"/>
              <a:t>	Then Eukaryotes evolve, then </a:t>
            </a:r>
            <a:r>
              <a:rPr lang="en-US" baseline="0" dirty="0" err="1" smtClean="0"/>
              <a:t>multicellularity</a:t>
            </a:r>
            <a:endParaRPr lang="en-US" baseline="0" dirty="0" smtClean="0"/>
          </a:p>
          <a:p>
            <a:r>
              <a:rPr lang="en-US" baseline="0" dirty="0" smtClean="0"/>
              <a:t>This brings us to ½ billion years ago, and lets quickly move through this ½ by so that we can concentrate on the impact of humans for the remainder of the </a:t>
            </a:r>
            <a:r>
              <a:rPr lang="en-US" baseline="0" dirty="0" err="1" smtClean="0"/>
              <a:t>cours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biological change: most has happened</a:t>
            </a:r>
            <a:r>
              <a:rPr lang="en-US" baseline="0" dirty="0" smtClean="0"/>
              <a:t> in the last 500 million years</a:t>
            </a:r>
          </a:p>
          <a:p>
            <a:r>
              <a:rPr lang="en-US" baseline="0" dirty="0" smtClean="0"/>
              <a:t>At the same time, biology has also strongly influenced the earth, including it’s habitability</a:t>
            </a:r>
            <a:endParaRPr lang="en-US" baseline="0" dirty="0"/>
          </a:p>
          <a:p>
            <a:r>
              <a:rPr lang="en-US" baseline="0" dirty="0" smtClean="0"/>
              <a:t>Note: humans can not have near the same effect as photosynthetic organisms, although we do have power to do substantial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are going to shift</a:t>
            </a:r>
            <a:r>
              <a:rPr lang="en-US" baseline="0" dirty="0" smtClean="0"/>
              <a:t> to the unit of living system that most earth system scientists use: the ecosystem. </a:t>
            </a:r>
          </a:p>
          <a:p>
            <a:endParaRPr lang="en-US" dirty="0" smtClean="0"/>
          </a:p>
          <a:p>
            <a:r>
              <a:rPr lang="en-US" dirty="0" smtClean="0"/>
              <a:t>Ecosystem: stable, self</a:t>
            </a:r>
            <a:r>
              <a:rPr lang="en-US" baseline="0" dirty="0" smtClean="0"/>
              <a:t> perpetuating system, composed of organisms that occupy a physical environment,</a:t>
            </a:r>
          </a:p>
          <a:p>
            <a:r>
              <a:rPr lang="en-US" baseline="0" dirty="0" smtClean="0"/>
              <a:t>Or, alternatively: ecosystem as a tightly coupled interaction between the physical and the biological components of the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Oldest, largest ecosystems that pump most of the O2 into the air are the </a:t>
            </a:r>
            <a:r>
              <a:rPr lang="en-US" baseline="0" dirty="0" err="1" smtClean="0"/>
              <a:t>euphotic</a:t>
            </a:r>
            <a:r>
              <a:rPr lang="en-US" baseline="0" dirty="0" smtClean="0"/>
              <a:t> zones in the ocean, also bury C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and Ca and Si from the ocean water that gets buried, also release many gasses to the air &lt;we will cover this in our lecture on biogeochemical cycles&gt;</a:t>
            </a:r>
          </a:p>
          <a:p>
            <a:r>
              <a:rPr lang="en-US" dirty="0" smtClean="0"/>
              <a:t>Also have savannah, temperate forests, tropical forests, wetlands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Biomes: define biomes, walk through different biomes</a:t>
            </a:r>
          </a:p>
          <a:p>
            <a:r>
              <a:rPr lang="en-US" dirty="0" smtClean="0"/>
              <a:t>Next we are going to look at the</a:t>
            </a:r>
            <a:r>
              <a:rPr lang="en-US" baseline="0" dirty="0" smtClean="0"/>
              <a:t> air, sea, and soil components of the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sample of air near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sufrace</a:t>
            </a:r>
            <a:endParaRPr lang="en-US" baseline="0" dirty="0" smtClean="0"/>
          </a:p>
          <a:p>
            <a:r>
              <a:rPr lang="en-US" baseline="0" dirty="0" smtClean="0"/>
              <a:t>O2 21%</a:t>
            </a:r>
          </a:p>
          <a:p>
            <a:r>
              <a:rPr lang="en-US" baseline="0" dirty="0" smtClean="0"/>
              <a:t>Coexisting with CH4 and other reactive </a:t>
            </a:r>
            <a:r>
              <a:rPr lang="en-US" baseline="0" dirty="0" err="1" smtClean="0"/>
              <a:t>cmpds</a:t>
            </a:r>
            <a:endParaRPr lang="en-US" baseline="0" dirty="0" smtClean="0"/>
          </a:p>
          <a:p>
            <a:r>
              <a:rPr lang="en-US" baseline="0" dirty="0" smtClean="0"/>
              <a:t>Low CO2, implying that this gas is actively regulated – if stuff were to burn then CO2 would increase very much (see current time CO2)</a:t>
            </a:r>
          </a:p>
          <a:p>
            <a:r>
              <a:rPr lang="en-US" baseline="0" dirty="0" smtClean="0"/>
              <a:t>Water is distributed through the atmosphere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gasses provide insulation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Living organisms relatively sparse – include birds and insects as well as spores and seeds and microbes that disperse through the air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 ground, leaves extend into the atmosphere, making the surface area of gas exchange greater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is essential to life</a:t>
            </a:r>
          </a:p>
          <a:p>
            <a:r>
              <a:rPr lang="en-US" dirty="0" smtClean="0"/>
              <a:t>Most of the life is microscopic – algae, zooplankton, and bacteria</a:t>
            </a:r>
            <a:r>
              <a:rPr lang="en-US" baseline="0" dirty="0" smtClean="0"/>
              <a:t> in particular</a:t>
            </a:r>
          </a:p>
          <a:p>
            <a:r>
              <a:rPr lang="en-US" baseline="0" dirty="0" smtClean="0"/>
              <a:t>Under a microscope, we would see algae being grazed by zooplankton</a:t>
            </a:r>
          </a:p>
          <a:p>
            <a:r>
              <a:rPr lang="en-US" baseline="0" dirty="0" smtClean="0"/>
              <a:t>Algae are small chemical factories that combine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, ca, nutrients, CO2 from the surrounding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earth unique?</a:t>
            </a:r>
          </a:p>
          <a:p>
            <a:r>
              <a:rPr lang="en-US" dirty="0" smtClean="0"/>
              <a:t>(ask for answers)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Most planets (most of the universe) is governed by chemistry and physics; biology appears very rare</a:t>
            </a:r>
          </a:p>
          <a:p>
            <a:pPr marL="228600" indent="-228600">
              <a:buAutoNum type="arabicPeriod"/>
            </a:pPr>
            <a:r>
              <a:rPr lang="en-US" dirty="0" smtClean="0"/>
              <a:t>Ask “How would you recognize</a:t>
            </a:r>
            <a:r>
              <a:rPr lang="en-US" baseline="0" dirty="0" smtClean="0"/>
              <a:t> life on another planet”?</a:t>
            </a:r>
          </a:p>
          <a:p>
            <a:pPr marL="228600" indent="-228600">
              <a:buNone/>
            </a:pPr>
            <a:r>
              <a:rPr lang="en-US" baseline="0" dirty="0" smtClean="0"/>
              <a:t>(wait for answers)</a:t>
            </a:r>
          </a:p>
          <a:p>
            <a:pPr marL="228600" indent="-228600">
              <a:buNone/>
            </a:pPr>
            <a:r>
              <a:rPr lang="en-US" baseline="0" dirty="0" smtClean="0"/>
              <a:t>	send a probe and look for microbes</a:t>
            </a:r>
          </a:p>
          <a:p>
            <a:pPr marL="228600" indent="-228600">
              <a:buNone/>
            </a:pPr>
            <a:r>
              <a:rPr lang="en-US" baseline="0" dirty="0" smtClean="0"/>
              <a:t>	look at the entire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Chlorophyll</a:t>
            </a:r>
            <a:r>
              <a:rPr lang="en-US" baseline="0" dirty="0" smtClean="0"/>
              <a:t> content</a:t>
            </a:r>
          </a:p>
          <a:p>
            <a:r>
              <a:rPr lang="en-US" baseline="0" dirty="0" smtClean="0"/>
              <a:t>This is based on satellite imagery, because </a:t>
            </a:r>
            <a:r>
              <a:rPr lang="en-US" baseline="0" dirty="0" err="1" smtClean="0"/>
              <a:t>Chla</a:t>
            </a:r>
            <a:r>
              <a:rPr lang="en-US" baseline="0" dirty="0" smtClean="0"/>
              <a:t> reflects a particular wavelength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Billions of microorganisms</a:t>
            </a:r>
          </a:p>
          <a:p>
            <a:r>
              <a:rPr lang="en-US" dirty="0" smtClean="0"/>
              <a:t>Microbes</a:t>
            </a:r>
            <a:r>
              <a:rPr lang="en-US" baseline="0" dirty="0" smtClean="0"/>
              <a:t> attached to everything,</a:t>
            </a:r>
          </a:p>
          <a:p>
            <a:r>
              <a:rPr lang="en-US" baseline="0" dirty="0" smtClean="0"/>
              <a:t>Most of the world’s organic matter is stored in the soil</a:t>
            </a:r>
          </a:p>
          <a:p>
            <a:r>
              <a:rPr lang="en-US" baseline="0" dirty="0" smtClean="0"/>
              <a:t>Fungi, stones, moulds, </a:t>
            </a:r>
            <a:r>
              <a:rPr lang="en-US" baseline="0" dirty="0" err="1" smtClean="0"/>
              <a:t>invertibrates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Soil air is rich in CO2, CO2 and other biotic acids help to dissolve the rocks; </a:t>
            </a:r>
          </a:p>
          <a:p>
            <a:r>
              <a:rPr lang="en-US" baseline="0" dirty="0" smtClean="0"/>
              <a:t>Biota are responsible for developing the soil and retaining sediment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began migrating</a:t>
            </a:r>
            <a:r>
              <a:rPr lang="en-US" baseline="0" dirty="0" smtClean="0"/>
              <a:t> out of Africa ~50kya</a:t>
            </a:r>
          </a:p>
          <a:p>
            <a:r>
              <a:rPr lang="en-US" baseline="0" dirty="0" smtClean="0"/>
              <a:t>At this time, the temperate regions began to open up</a:t>
            </a:r>
          </a:p>
          <a:p>
            <a:r>
              <a:rPr lang="en-US" baseline="0" dirty="0" smtClean="0"/>
              <a:t>Increased T and rainfall (b/c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holds more water when it is warmer) made temperate regions more habitable</a:t>
            </a:r>
          </a:p>
          <a:p>
            <a:r>
              <a:rPr lang="en-US" baseline="0" dirty="0" smtClean="0"/>
              <a:t>Likely followed game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end of last ice age, c. 10kya, agriculture began to develop – and we will discuss this further later in the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have seen how Gaia</a:t>
            </a:r>
            <a:r>
              <a:rPr lang="en-US" baseline="0" dirty="0" smtClean="0"/>
              <a:t> evolved over the first 4.2 billion years,</a:t>
            </a:r>
          </a:p>
          <a:p>
            <a:r>
              <a:rPr lang="en-US" dirty="0" smtClean="0"/>
              <a:t>For the rest of the semester,</a:t>
            </a:r>
            <a:r>
              <a:rPr lang="en-US" baseline="0" dirty="0" smtClean="0"/>
              <a:t> we are going to focus on anthropogenic inputs and effects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people have used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documents?</a:t>
            </a:r>
          </a:p>
          <a:p>
            <a:r>
              <a:rPr lang="en-US" baseline="0" dirty="0" smtClean="0"/>
              <a:t>The goal of using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docs in this class is to help to facilitate </a:t>
            </a:r>
          </a:p>
          <a:p>
            <a:r>
              <a:rPr lang="en-US" baseline="0" dirty="0" smtClean="0"/>
              <a:t>	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goldilocks</a:t>
            </a:r>
            <a:r>
              <a:rPr lang="en-US" baseline="0" dirty="0" smtClean="0"/>
              <a:t> hypothesis: earth is suitable for life</a:t>
            </a:r>
          </a:p>
          <a:p>
            <a:r>
              <a:rPr lang="en-US" baseline="0" dirty="0" smtClean="0"/>
              <a:t>	is it unique in the universe? </a:t>
            </a:r>
            <a:r>
              <a:rPr lang="en-US" baseline="0" dirty="0" err="1" smtClean="0"/>
              <a:t>Godilocks</a:t>
            </a:r>
            <a:r>
              <a:rPr lang="en-US" baseline="0" dirty="0" smtClean="0"/>
              <a:t> hypothesis</a:t>
            </a:r>
          </a:p>
          <a:p>
            <a:r>
              <a:rPr lang="en-US" baseline="0" dirty="0" smtClean="0"/>
              <a:t>	vs. Sagan: earth is probably fairly common</a:t>
            </a:r>
          </a:p>
          <a:p>
            <a:r>
              <a:rPr lang="en-US" baseline="0" dirty="0" smtClean="0"/>
              <a:t>Compare it to it’s neighbors: </a:t>
            </a:r>
          </a:p>
          <a:p>
            <a:r>
              <a:rPr lang="en-US" baseline="0" dirty="0" smtClean="0"/>
              <a:t>	Mars is cold and CO2, H2O, and CH4 are often frozen, much of atm. lost</a:t>
            </a:r>
          </a:p>
          <a:p>
            <a:r>
              <a:rPr lang="en-US" baseline="0" dirty="0" smtClean="0"/>
              <a:t>	Venus has thick CO2 atmosphere and is very hot, all volatile gasses have evaporated</a:t>
            </a:r>
          </a:p>
          <a:p>
            <a:r>
              <a:rPr lang="en-US" baseline="0" dirty="0" smtClean="0"/>
              <a:t>Earth is just right, has temp w/ liquid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look more</a:t>
            </a:r>
            <a:r>
              <a:rPr lang="en-US" baseline="0" dirty="0" smtClean="0"/>
              <a:t> closely at the atmospheric chemistries of these planets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have three categories, oxidizing, reducing, and inert</a:t>
            </a:r>
          </a:p>
          <a:p>
            <a:r>
              <a:rPr lang="en-US" baseline="0" dirty="0" smtClean="0"/>
              <a:t>Recall: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Oxidizing: gives e- away</a:t>
            </a:r>
          </a:p>
          <a:p>
            <a:r>
              <a:rPr lang="en-US" dirty="0" smtClean="0"/>
              <a:t>	Reducing: accepts e-</a:t>
            </a:r>
          </a:p>
          <a:p>
            <a:r>
              <a:rPr lang="en-US" baseline="0" dirty="0" smtClean="0"/>
              <a:t>Note that gasses are on a log scale – that helps to keep trace gasses visible</a:t>
            </a:r>
          </a:p>
          <a:p>
            <a:endParaRPr lang="en-US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to observe life: 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Imagine</a:t>
            </a:r>
            <a:r>
              <a:rPr lang="en-US" baseline="0" dirty="0" smtClean="0"/>
              <a:t> that you are on a spaceship looking at earth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Ship has a spectrometer so you can measure atmospheric gasses in the light reflected from the surface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dirty="0" smtClean="0"/>
              <a:t>story</a:t>
            </a:r>
            <a:r>
              <a:rPr lang="en-US" baseline="0" dirty="0" smtClean="0"/>
              <a:t> of J. Lovelock at this is the question that Lovelock attempted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JPL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Mars: has lost most of its gasses</a:t>
            </a:r>
          </a:p>
          <a:p>
            <a:r>
              <a:rPr lang="en-US" baseline="0" dirty="0" smtClean="0"/>
              <a:t>Venus: N2 diluted b/c all gasses have been evaporated</a:t>
            </a:r>
          </a:p>
          <a:p>
            <a:r>
              <a:rPr lang="en-US" baseline="0" dirty="0" smtClean="0"/>
              <a:t>Dead Earth: atmosphere that is intermediate between Venus and Mars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don’t: earth has combination of oxidizing and reducing gasses.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? For class: “What should happen in a closed system with both oxidizing and reducing gasses present?”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Life maintains this chemical gradient, by using the energy of the sun to reduce CO2 and produce oxygen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earth has much lower CO2 than would be expected without life</a:t>
            </a:r>
          </a:p>
          <a:p>
            <a:r>
              <a:rPr lang="en-US" baseline="0" dirty="0" smtClean="0"/>
              <a:t>	Most C is stored in the crust, biota, and soil</a:t>
            </a:r>
          </a:p>
          <a:p>
            <a:r>
              <a:rPr lang="en-US" baseline="0" dirty="0" smtClean="0"/>
              <a:t>	Also has O2, and has methane and H2 in an oxidizing environment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understand why, lets look at a brief history of the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why did this happen on </a:t>
            </a:r>
            <a:r>
              <a:rPr lang="en-US" baseline="0" dirty="0" smtClean="0"/>
              <a:t>earth?</a:t>
            </a:r>
          </a:p>
          <a:p>
            <a:r>
              <a:rPr lang="en-US" baseline="0" dirty="0" smtClean="0"/>
              <a:t>(have student answer: life)</a:t>
            </a:r>
          </a:p>
          <a:p>
            <a:r>
              <a:rPr lang="en-US" dirty="0" smtClean="0"/>
              <a:t>Hadean:</a:t>
            </a:r>
          </a:p>
          <a:p>
            <a:r>
              <a:rPr lang="en-US" baseline="0" dirty="0" smtClean="0"/>
              <a:t>rapid chemical / physical reactions: </a:t>
            </a:r>
            <a:r>
              <a:rPr lang="en-US" dirty="0" smtClean="0"/>
              <a:t>Radioactive, Hot, high CO2 output, planet</a:t>
            </a:r>
            <a:r>
              <a:rPr lang="en-US" baseline="0" dirty="0" smtClean="0"/>
              <a:t> was evolving geologically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Before life, earth was a much different place, undergoing rapid transformations as </a:t>
            </a:r>
            <a:r>
              <a:rPr lang="en-US" baseline="0" dirty="0" err="1" smtClean="0"/>
              <a:t>planetessimals</a:t>
            </a:r>
            <a:r>
              <a:rPr lang="en-US" baseline="0" dirty="0" smtClean="0"/>
              <a:t> were combining, crust was stratifying, and degassing to form the atmosphere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about 3.7 </a:t>
            </a:r>
            <a:r>
              <a:rPr lang="en-US" baseline="0" dirty="0" err="1" smtClean="0"/>
              <a:t>bya</a:t>
            </a:r>
            <a:r>
              <a:rPr lang="en-US" baseline="0" dirty="0" smtClean="0"/>
              <a:t>, started to get some permanent bodies of water, and this is where we find the first indications of life</a:t>
            </a:r>
          </a:p>
          <a:p>
            <a:r>
              <a:rPr lang="en-US" baseline="0" dirty="0" smtClean="0"/>
              <a:t>Lets walk through the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did life begin?</a:t>
            </a:r>
            <a:endParaRPr lang="en-US" dirty="0" smtClean="0"/>
          </a:p>
          <a:p>
            <a:r>
              <a:rPr lang="en-US" dirty="0" smtClean="0"/>
              <a:t>Walk through each</a:t>
            </a:r>
          </a:p>
          <a:p>
            <a:r>
              <a:rPr lang="en-US" dirty="0" smtClean="0"/>
              <a:t>Last</a:t>
            </a:r>
            <a:r>
              <a:rPr lang="en-US" baseline="0" dirty="0" smtClean="0"/>
              <a:t> universal common ancestor brings us into the </a:t>
            </a:r>
            <a:r>
              <a:rPr lang="en-US" baseline="0" dirty="0" err="1" smtClean="0"/>
              <a:t>Archaen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Archean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life forms: </a:t>
            </a:r>
          </a:p>
          <a:p>
            <a:r>
              <a:rPr lang="en-US" baseline="0" dirty="0" smtClean="0"/>
              <a:t>	bacteria, </a:t>
            </a:r>
            <a:r>
              <a:rPr lang="en-US" baseline="0" dirty="0" err="1" smtClean="0"/>
              <a:t>chemoautotrophs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cyanobacteria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	 CO2 and CH4 ~1%, O2 rapidly reacts with reducing atmosphere and ocean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fossil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stromatolite</a:t>
            </a:r>
            <a:r>
              <a:rPr lang="en-US" baseline="0" dirty="0" smtClean="0"/>
              <a:t> on the left, and modern </a:t>
            </a:r>
            <a:r>
              <a:rPr lang="en-US" baseline="0" dirty="0" err="1" smtClean="0"/>
              <a:t>stromatolites</a:t>
            </a:r>
            <a:r>
              <a:rPr lang="en-US" baseline="0" dirty="0" smtClean="0"/>
              <a:t> on the right</a:t>
            </a:r>
          </a:p>
          <a:p>
            <a:r>
              <a:rPr lang="en-US" baseline="0" dirty="0" smtClean="0"/>
              <a:t>These are the earliest known ecosystems. </a:t>
            </a:r>
          </a:p>
          <a:p>
            <a:r>
              <a:rPr lang="en-US" baseline="0" dirty="0" smtClean="0"/>
              <a:t>	Note layering. </a:t>
            </a:r>
          </a:p>
          <a:p>
            <a:r>
              <a:rPr lang="en-US" baseline="0" dirty="0" smtClean="0"/>
              <a:t>	These bacteria can process oxidize and reduce a wide range of elements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Proterozoic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Aerobic organisms, O2 begins to accumulate in the atmosphere</a:t>
            </a:r>
          </a:p>
          <a:p>
            <a:r>
              <a:rPr lang="en-US" baseline="0" dirty="0" err="1" smtClean="0"/>
              <a:t>Phanerozoic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Land plants and animals, O2 increases to 21% and stabilizes; ecosystems as we know them, blue skies &amp; seas, forest fires,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7E6-D045-40B1-8626-19196CF1C2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78CE-6A99-4C5B-AF6A-719FCEEFEED8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2696-B1B8-44D1-B135-E8F968CB0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googl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lebauer@gmail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readsheets.google.com/viewform?formkey=cmtjNVNGZ00zNFJwUzBneHBJbld1UUE6MA.." TargetMode="External"/><Relationship Id="rId4" Type="http://schemas.openxmlformats.org/officeDocument/2006/relationships/hyperlink" Target="http://maps.google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www.juliussuber.com/blog/wp-content/uploads/2009/03/photo_earth-from-sp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Global biological change: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The first 4.6 billion years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105400"/>
            <a:ext cx="3810000" cy="1752600"/>
          </a:xfrm>
        </p:spPr>
        <p:txBody>
          <a:bodyPr/>
          <a:lstStyle/>
          <a:p>
            <a:r>
              <a:rPr lang="en-US" dirty="0" smtClean="0"/>
              <a:t>COSMOS</a:t>
            </a:r>
          </a:p>
          <a:p>
            <a:r>
              <a:rPr lang="en-US" dirty="0" smtClean="0"/>
              <a:t>29 June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IMG_0011.jpg"/>
          <p:cNvPicPr>
            <a:picLocks noChangeAspect="1"/>
          </p:cNvPicPr>
          <p:nvPr/>
        </p:nvPicPr>
        <p:blipFill>
          <a:blip r:embed="rId3" cstate="screen">
            <a:lum bright="-30000" contrast="40000"/>
          </a:blip>
          <a:srcRect l="22650" t="14692" r="7675" b="3779"/>
          <a:stretch>
            <a:fillRect/>
          </a:stretch>
        </p:blipFill>
        <p:spPr>
          <a:xfrm rot="16200000">
            <a:off x="1628776" y="-638174"/>
            <a:ext cx="5886449" cy="9143999"/>
          </a:xfrm>
          <a:prstGeom prst="rect">
            <a:avLst/>
          </a:prstGeom>
        </p:spPr>
      </p:pic>
      <p:sp>
        <p:nvSpPr>
          <p:cNvPr id="9" name="Title 8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Aerobic Life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733800"/>
            <a:ext cx="2209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228600" y="2286000"/>
            <a:chExt cx="6553200" cy="4572000"/>
          </a:xfrm>
        </p:grpSpPr>
        <p:pic>
          <p:nvPicPr>
            <p:cNvPr id="6" name="Picture 5" descr="IMG_0008.jpg"/>
            <p:cNvPicPr>
              <a:picLocks noChangeAspect="1"/>
            </p:cNvPicPr>
            <p:nvPr/>
          </p:nvPicPr>
          <p:blipFill>
            <a:blip r:embed="rId3" cstate="screen"/>
            <a:srcRect t="33333" r="69695"/>
            <a:stretch>
              <a:fillRect/>
            </a:stretch>
          </p:blipFill>
          <p:spPr>
            <a:xfrm>
              <a:off x="5486400" y="2286000"/>
              <a:ext cx="1295400" cy="4572000"/>
            </a:xfrm>
            <a:prstGeom prst="rect">
              <a:avLst/>
            </a:prstGeom>
          </p:spPr>
        </p:pic>
        <p:pic>
          <p:nvPicPr>
            <p:cNvPr id="7" name="Picture 6" descr="IMG_0007.jpg"/>
            <p:cNvPicPr>
              <a:picLocks noChangeAspect="1"/>
            </p:cNvPicPr>
            <p:nvPr/>
          </p:nvPicPr>
          <p:blipFill>
            <a:blip r:embed="rId4" cstate="screen"/>
            <a:srcRect t="33333"/>
            <a:stretch>
              <a:fillRect/>
            </a:stretch>
          </p:blipFill>
          <p:spPr>
            <a:xfrm>
              <a:off x="228600" y="2286000"/>
              <a:ext cx="5257800" cy="4572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34290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Hadean </a:t>
            </a:r>
          </a:p>
          <a:p>
            <a:pPr algn="ctr"/>
            <a:r>
              <a:rPr lang="en-US" sz="2800" dirty="0" smtClean="0"/>
              <a:t>4.6-3.7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brief history</a:t>
            </a:r>
            <a:br>
              <a:rPr lang="en-US" dirty="0" smtClean="0"/>
            </a:br>
            <a:r>
              <a:rPr lang="en-US" dirty="0" smtClean="0"/>
              <a:t>of the earth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048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Archean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3.7-2.5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2895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Proterozoic</a:t>
            </a:r>
            <a:r>
              <a:rPr lang="en-US" sz="2800" dirty="0" smtClean="0"/>
              <a:t> 2.5-0.7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2514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Phanerozoic</a:t>
            </a:r>
            <a:r>
              <a:rPr lang="en-US" sz="2800" b="1" dirty="0" smtClean="0"/>
              <a:t> 0.7 </a:t>
            </a:r>
            <a:r>
              <a:rPr lang="en-US" sz="2800" b="1" dirty="0" err="1" smtClean="0"/>
              <a:t>bya</a:t>
            </a:r>
            <a:r>
              <a:rPr lang="en-US" sz="2800" b="1" dirty="0" smtClean="0"/>
              <a:t> - present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12.jpg"/>
          <p:cNvPicPr>
            <a:picLocks noChangeAspect="1"/>
          </p:cNvPicPr>
          <p:nvPr/>
        </p:nvPicPr>
        <p:blipFill>
          <a:blip r:embed="rId3" cstate="screen"/>
          <a:srcRect t="7330" b="19193"/>
          <a:stretch>
            <a:fillRect/>
          </a:stretch>
        </p:blipFill>
        <p:spPr>
          <a:xfrm>
            <a:off x="0" y="0"/>
            <a:ext cx="6324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3520440" y="1"/>
            <a:chExt cx="5623560" cy="3886199"/>
          </a:xfrm>
        </p:grpSpPr>
        <p:pic>
          <p:nvPicPr>
            <p:cNvPr id="61442" name="Picture 2" descr="http://www.ic.ucsc.edu/~wxcheng/envs23/lecture2/geolic_t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0000"/>
            <a:stretch>
              <a:fillRect/>
            </a:stretch>
          </p:blipFill>
          <p:spPr bwMode="auto">
            <a:xfrm>
              <a:off x="3520440" y="1"/>
              <a:ext cx="5623560" cy="3428999"/>
            </a:xfrm>
            <a:prstGeom prst="rect">
              <a:avLst/>
            </a:prstGeom>
            <a:noFill/>
          </p:spPr>
        </p:pic>
        <p:pic>
          <p:nvPicPr>
            <p:cNvPr id="5" name="Picture 2" descr="http://www.ic.ucsc.edu/~wxcheng/envs23/lecture2/geolic_t1.jpg"/>
            <p:cNvPicPr>
              <a:picLocks noChangeAspect="1" noChangeArrowheads="1"/>
            </p:cNvPicPr>
            <p:nvPr/>
          </p:nvPicPr>
          <p:blipFill>
            <a:blip r:embed="rId3" cstate="print"/>
            <a:srcRect t="85314" b="4444"/>
            <a:stretch>
              <a:fillRect/>
            </a:stretch>
          </p:blipFill>
          <p:spPr bwMode="auto">
            <a:xfrm>
              <a:off x="3520440" y="3183875"/>
              <a:ext cx="5623560" cy="702325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7315200" y="648866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(500mya)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lachlanhunter.deadsetfreestuff.com/geological_tim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19"/>
            <a:ext cx="9144000" cy="673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600200"/>
            <a:ext cx="8915400" cy="4953000"/>
            <a:chOff x="1905000" y="381000"/>
            <a:chExt cx="7105112" cy="3657600"/>
          </a:xfrm>
        </p:grpSpPr>
        <p:pic>
          <p:nvPicPr>
            <p:cNvPr id="8" name="Content Placeholder 6" descr="IMG_0006.jpg"/>
            <p:cNvPicPr>
              <a:picLocks noChangeAspect="1"/>
            </p:cNvPicPr>
            <p:nvPr/>
          </p:nvPicPr>
          <p:blipFill>
            <a:blip r:embed="rId3" cstate="screen"/>
            <a:srcRect l="124" t="40000" r="67161" b="6667"/>
            <a:stretch>
              <a:fillRect/>
            </a:stretch>
          </p:blipFill>
          <p:spPr>
            <a:xfrm rot="10800000">
              <a:off x="1905000" y="381000"/>
              <a:ext cx="1828800" cy="3657600"/>
            </a:xfrm>
            <a:prstGeom prst="rect">
              <a:avLst/>
            </a:prstGeom>
          </p:spPr>
        </p:pic>
        <p:pic>
          <p:nvPicPr>
            <p:cNvPr id="9" name="Picture 8" descr="IMG_0005.jpg"/>
            <p:cNvPicPr>
              <a:picLocks noChangeAspect="1"/>
            </p:cNvPicPr>
            <p:nvPr/>
          </p:nvPicPr>
          <p:blipFill>
            <a:blip r:embed="rId4" cstate="screen"/>
            <a:srcRect t="6667" r="6582" b="41111"/>
            <a:stretch>
              <a:fillRect/>
            </a:stretch>
          </p:blipFill>
          <p:spPr>
            <a:xfrm>
              <a:off x="3733800" y="457200"/>
              <a:ext cx="5276312" cy="3581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Terrestrial biomes of the world</a:t>
            </a:r>
            <a:endParaRPr lang="en-US" dirty="0"/>
          </a:p>
        </p:txBody>
      </p:sp>
      <p:pic>
        <p:nvPicPr>
          <p:cNvPr id="28676" name="Picture 4" descr="http://veimages.gsfc.nasa.gov/3446/lcc_global_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7086600" cy="5029200"/>
          </a:xfrm>
          <a:prstGeom prst="rect">
            <a:avLst/>
          </a:prstGeom>
          <a:noFill/>
        </p:spPr>
      </p:pic>
      <p:pic>
        <p:nvPicPr>
          <p:cNvPr id="28678" name="Picture 6" descr="http://earthobservatory.nasa.gov/Newsroom/NasaNews/ReleaseImages/LCC/Images/lcc_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748" y="1219200"/>
            <a:ext cx="2289251" cy="502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6400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 Earth Observatory: http://earthobservatory.nasa.gov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0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l="96" t="7128" r="37696" b="5547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in a sample of Air?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ecoworld.com/articles/images/feller_chicoal_satel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0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1890" r="38296" b="62586"/>
          <a:stretch>
            <a:fillRect/>
          </a:stretch>
        </p:blipFill>
        <p:spPr>
          <a:xfrm>
            <a:off x="0" y="0"/>
            <a:ext cx="9144000" cy="6828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in a sample of Ocean?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448800" cy="6858000"/>
            <a:chOff x="1911925" y="0"/>
            <a:chExt cx="7162800" cy="6858000"/>
          </a:xfrm>
        </p:grpSpPr>
        <p:pic>
          <p:nvPicPr>
            <p:cNvPr id="8" name="Picture 7" descr="IMG_0001.jpg"/>
            <p:cNvPicPr>
              <a:picLocks noChangeAspect="1"/>
            </p:cNvPicPr>
            <p:nvPr/>
          </p:nvPicPr>
          <p:blipFill>
            <a:blip r:embed="rId3" cstate="screen"/>
            <a:srcRect l="63351"/>
            <a:stretch>
              <a:fillRect/>
            </a:stretch>
          </p:blipFill>
          <p:spPr>
            <a:xfrm>
              <a:off x="1911925" y="0"/>
              <a:ext cx="1898075" cy="6858000"/>
            </a:xfrm>
            <a:prstGeom prst="rect">
              <a:avLst/>
            </a:prstGeom>
          </p:spPr>
        </p:pic>
        <p:pic>
          <p:nvPicPr>
            <p:cNvPr id="7" name="Picture 6" descr="IMG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80872" y="0"/>
              <a:ext cx="5293853" cy="6858000"/>
            </a:xfrm>
            <a:prstGeom prst="rect">
              <a:avLst/>
            </a:prstGeom>
          </p:spPr>
        </p:pic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295400"/>
            <a:ext cx="7239000" cy="5562600"/>
          </a:xfrm>
          <a:solidFill>
            <a:srgbClr val="5B6885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b="1" dirty="0" smtClean="0"/>
              <a:t>Today:</a:t>
            </a:r>
          </a:p>
          <a:p>
            <a:r>
              <a:rPr lang="en-US" sz="4400" dirty="0" smtClean="0"/>
              <a:t>What makes earth different?</a:t>
            </a:r>
          </a:p>
          <a:p>
            <a:r>
              <a:rPr lang="en-US" sz="4400" dirty="0" smtClean="0"/>
              <a:t>How has life changed the earth?</a:t>
            </a:r>
          </a:p>
          <a:p>
            <a:r>
              <a:rPr lang="en-US" sz="4400" dirty="0" smtClean="0"/>
              <a:t>How do human impacts compare to previous changes that the earth has experienced?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04800" y="6211669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Story and illustrations based on: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Lovelock, J., 2000. Gaia: The practical science of planetary medicine. Oxford U Press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3581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Living Earth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106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Dead Earth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2241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Venus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3765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distribution of Chlorophyll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www.nasa.gov/centers/goddard/images/content/109801main_chloro_six.jpg"/>
          <p:cNvPicPr>
            <a:picLocks noChangeAspect="1" noChangeArrowheads="1"/>
          </p:cNvPicPr>
          <p:nvPr/>
        </p:nvPicPr>
        <p:blipFill>
          <a:blip r:embed="rId3" cstate="print"/>
          <a:srcRect b="66962"/>
          <a:stretch>
            <a:fillRect/>
          </a:stretch>
        </p:blipFill>
        <p:spPr bwMode="auto">
          <a:xfrm>
            <a:off x="0" y="1676400"/>
            <a:ext cx="90487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0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7333" r="35815" b="56918"/>
          <a:stretch>
            <a:fillRect/>
          </a:stretch>
        </p:blipFill>
        <p:spPr>
          <a:xfrm>
            <a:off x="0" y="0"/>
            <a:ext cx="9144000" cy="68681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in a sample of Soil?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www.geo.cornell.edu/geology/classes/eas303/303_temp/soil_organic_carbon_map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Entering the </a:t>
            </a:r>
            <a:r>
              <a:rPr lang="en-US" dirty="0" err="1" smtClean="0"/>
              <a:t>Anthropocene</a:t>
            </a:r>
            <a:endParaRPr lang="en-US" dirty="0"/>
          </a:p>
        </p:txBody>
      </p:sp>
      <p:pic>
        <p:nvPicPr>
          <p:cNvPr id="72706" name="Picture 2" descr="http://www.unep.org/geo/geo_ice/images/full/0_time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8305"/>
            <a:ext cx="9144000" cy="5869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uman migration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77942"/>
            <a:ext cx="9089413" cy="7006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upload.wikimedia.org/wikipedia/commons/9/91/Atmosphere_composition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578" y="18573"/>
            <a:ext cx="7823022" cy="6991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old is the earth?</a:t>
            </a:r>
          </a:p>
          <a:p>
            <a:r>
              <a:rPr lang="en-US" dirty="0" smtClean="0"/>
              <a:t>In what ways does life affect the physical environment?</a:t>
            </a:r>
          </a:p>
          <a:p>
            <a:r>
              <a:rPr lang="en-US" dirty="0" smtClean="0"/>
              <a:t>In what ways does the physical environment affect life?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>
                <a:hlinkClick r:id="rId3"/>
              </a:rPr>
              <a:t>Google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</a:t>
            </a:r>
            <a:r>
              <a:rPr lang="en-US" dirty="0" err="1" smtClean="0"/>
              <a:t>google</a:t>
            </a:r>
            <a:r>
              <a:rPr lang="en-US" dirty="0" smtClean="0"/>
              <a:t> docs?</a:t>
            </a:r>
          </a:p>
          <a:p>
            <a:pPr lvl="1"/>
            <a:r>
              <a:rPr lang="en-US" dirty="0" smtClean="0"/>
              <a:t>Software that enables </a:t>
            </a:r>
            <a:r>
              <a:rPr lang="en-US" dirty="0"/>
              <a:t>o</a:t>
            </a:r>
            <a:r>
              <a:rPr lang="en-US" dirty="0" smtClean="0"/>
              <a:t>nline sharing and collaboration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Facilitate group work in research</a:t>
            </a:r>
          </a:p>
          <a:p>
            <a:pPr lvl="1"/>
            <a:r>
              <a:rPr lang="en-US" dirty="0" smtClean="0"/>
              <a:t>Efficient feedback for instructor</a:t>
            </a:r>
          </a:p>
          <a:p>
            <a:pPr lvl="1"/>
            <a:r>
              <a:rPr lang="en-US" dirty="0" smtClean="0"/>
              <a:t>Record of the class work</a:t>
            </a:r>
          </a:p>
          <a:p>
            <a:r>
              <a:rPr lang="en-US" dirty="0" smtClean="0"/>
              <a:t>How? (demo)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 an account in Google Docs</a:t>
            </a:r>
          </a:p>
          <a:p>
            <a:r>
              <a:rPr lang="en-US" dirty="0" smtClean="0"/>
              <a:t>Create a New Document</a:t>
            </a:r>
          </a:p>
          <a:p>
            <a:pPr lvl="1"/>
            <a:r>
              <a:rPr lang="en-US" dirty="0" smtClean="0"/>
              <a:t>Title “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 overview”</a:t>
            </a:r>
          </a:p>
          <a:p>
            <a:pPr lvl="1"/>
            <a:r>
              <a:rPr lang="en-US" dirty="0" smtClean="0"/>
              <a:t>Write 1 paragraph summary of today’s lecture</a:t>
            </a:r>
          </a:p>
          <a:p>
            <a:pPr lvl="1"/>
            <a:r>
              <a:rPr lang="en-US" dirty="0" smtClean="0"/>
              <a:t>Write 1 paragraph reflection of today’s lecture</a:t>
            </a:r>
          </a:p>
          <a:p>
            <a:pPr lvl="1"/>
            <a:r>
              <a:rPr lang="en-US" dirty="0" smtClean="0"/>
              <a:t>Share with me (</a:t>
            </a:r>
            <a:r>
              <a:rPr lang="en-US" dirty="0" smtClean="0">
                <a:hlinkClick r:id="rId3"/>
              </a:rPr>
              <a:t>dlebauer@gmail.com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google</a:t>
            </a:r>
            <a:r>
              <a:rPr lang="en-US" dirty="0" smtClean="0"/>
              <a:t> maps to answer questions about the effect of humans on ecosystems where you live</a:t>
            </a:r>
          </a:p>
          <a:p>
            <a:pPr lvl="1"/>
            <a:r>
              <a:rPr lang="en-US" dirty="0" smtClean="0">
                <a:hlinkClick r:id="rId4"/>
              </a:rPr>
              <a:t>Google maps</a:t>
            </a:r>
            <a:r>
              <a:rPr lang="en-US" dirty="0" smtClean="0"/>
              <a:t>		</a:t>
            </a:r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juliussuber.com/blog/wp-content/uploads/2009/03/photo_earth-from-sp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 End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5782" name="Picture 6" descr="http://www.climateark.org/overview/graphics/larg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957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304800" y="0"/>
            <a:ext cx="9448800" cy="6858000"/>
            <a:chOff x="1911925" y="0"/>
            <a:chExt cx="7162800" cy="6858000"/>
          </a:xfrm>
        </p:grpSpPr>
        <p:pic>
          <p:nvPicPr>
            <p:cNvPr id="8" name="Picture 7" descr="IMG_0001.jpg"/>
            <p:cNvPicPr>
              <a:picLocks noChangeAspect="1"/>
            </p:cNvPicPr>
            <p:nvPr/>
          </p:nvPicPr>
          <p:blipFill>
            <a:blip r:embed="rId3" cstate="screen"/>
            <a:srcRect l="63351"/>
            <a:stretch>
              <a:fillRect/>
            </a:stretch>
          </p:blipFill>
          <p:spPr>
            <a:xfrm>
              <a:off x="1911925" y="0"/>
              <a:ext cx="1898075" cy="6858000"/>
            </a:xfrm>
            <a:prstGeom prst="rect">
              <a:avLst/>
            </a:prstGeom>
          </p:spPr>
        </p:pic>
        <p:pic>
          <p:nvPicPr>
            <p:cNvPr id="7" name="Picture 6" descr="IMG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80872" y="0"/>
              <a:ext cx="5293853" cy="68580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304800" y="0"/>
            <a:ext cx="9448800" cy="6858000"/>
            <a:chOff x="-239389" y="609600"/>
            <a:chExt cx="8110917" cy="6248400"/>
          </a:xfrm>
        </p:grpSpPr>
        <p:pic>
          <p:nvPicPr>
            <p:cNvPr id="10" name="Picture 9" descr="IMG.jpg"/>
            <p:cNvPicPr>
              <a:picLocks noChangeAspect="1"/>
            </p:cNvPicPr>
            <p:nvPr/>
          </p:nvPicPr>
          <p:blipFill>
            <a:blip r:embed="rId4" cstate="screen">
              <a:lum bright="-10000"/>
            </a:blip>
            <a:srcRect l="1641" t="19790" r="47050" b="41071"/>
            <a:stretch>
              <a:fillRect/>
            </a:stretch>
          </p:blipFill>
          <p:spPr>
            <a:xfrm>
              <a:off x="-239389" y="609600"/>
              <a:ext cx="8110917" cy="6248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38477" y="1546192"/>
              <a:ext cx="61595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95%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38477" y="2654733"/>
              <a:ext cx="61595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98%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1263" y="6151677"/>
              <a:ext cx="94103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0.04%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8139" y="5487671"/>
              <a:ext cx="61595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21%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10614" y="1931150"/>
              <a:ext cx="88970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0.25%`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46891" y="6103527"/>
              <a:ext cx="61595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1%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20312" y="6088179"/>
              <a:ext cx="61595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78%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20312" y="3286034"/>
              <a:ext cx="61595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11227" y="1946139"/>
              <a:ext cx="8212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2.5%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05200" y="3929396"/>
            <a:ext cx="787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228600" y="2286000"/>
            <a:chExt cx="6553200" cy="4572000"/>
          </a:xfrm>
        </p:grpSpPr>
        <p:pic>
          <p:nvPicPr>
            <p:cNvPr id="6" name="Picture 5" descr="IMG_0008.jpg"/>
            <p:cNvPicPr>
              <a:picLocks noChangeAspect="1"/>
            </p:cNvPicPr>
            <p:nvPr/>
          </p:nvPicPr>
          <p:blipFill>
            <a:blip r:embed="rId3" cstate="screen"/>
            <a:srcRect t="33333" r="69695"/>
            <a:stretch>
              <a:fillRect/>
            </a:stretch>
          </p:blipFill>
          <p:spPr>
            <a:xfrm>
              <a:off x="5486400" y="2286000"/>
              <a:ext cx="1295400" cy="4572000"/>
            </a:xfrm>
            <a:prstGeom prst="rect">
              <a:avLst/>
            </a:prstGeom>
          </p:spPr>
        </p:pic>
        <p:pic>
          <p:nvPicPr>
            <p:cNvPr id="7" name="Picture 6" descr="IMG_0007.jpg"/>
            <p:cNvPicPr>
              <a:picLocks noChangeAspect="1"/>
            </p:cNvPicPr>
            <p:nvPr/>
          </p:nvPicPr>
          <p:blipFill>
            <a:blip r:embed="rId4" cstate="screen"/>
            <a:srcRect t="33333"/>
            <a:stretch>
              <a:fillRect/>
            </a:stretch>
          </p:blipFill>
          <p:spPr>
            <a:xfrm>
              <a:off x="228600" y="2286000"/>
              <a:ext cx="5257800" cy="4572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34290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Hadean </a:t>
            </a:r>
          </a:p>
          <a:p>
            <a:pPr algn="ctr"/>
            <a:r>
              <a:rPr lang="en-US" sz="2800" b="1" dirty="0" smtClean="0"/>
              <a:t>4.6-3.7 </a:t>
            </a:r>
            <a:r>
              <a:rPr lang="en-US" sz="2800" b="1" dirty="0" err="1" smtClean="0"/>
              <a:t>bya</a:t>
            </a:r>
            <a:endParaRPr lang="en-US" sz="28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</a:t>
            </a:r>
            <a:br>
              <a:rPr lang="en-US" dirty="0" smtClean="0"/>
            </a:br>
            <a:r>
              <a:rPr lang="en-US" dirty="0" smtClean="0"/>
              <a:t>of the biosphere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048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Archean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3.7-2.5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2895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Proterozoic</a:t>
            </a:r>
            <a:r>
              <a:rPr lang="en-US" sz="2800" dirty="0" smtClean="0"/>
              <a:t> 2.5-0.7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2514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Phanerozoic</a:t>
            </a:r>
            <a:r>
              <a:rPr lang="en-US" sz="2800" dirty="0" smtClean="0"/>
              <a:t> 0.7 </a:t>
            </a:r>
            <a:r>
              <a:rPr lang="en-US" sz="2800" dirty="0" err="1" smtClean="0"/>
              <a:t>bya</a:t>
            </a:r>
            <a:r>
              <a:rPr lang="en-US" sz="2800" dirty="0" smtClean="0"/>
              <a:t> - present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Life’s beginnings on earth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evolution-textbook.org/content/free/figures/04_EVOW_Art/04_EVOW_CH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-1" y="1600200"/>
            <a:ext cx="917482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228600" y="2286000"/>
            <a:chExt cx="6553200" cy="4572000"/>
          </a:xfrm>
        </p:grpSpPr>
        <p:pic>
          <p:nvPicPr>
            <p:cNvPr id="6" name="Picture 5" descr="IMG_0008.jpg"/>
            <p:cNvPicPr>
              <a:picLocks noChangeAspect="1"/>
            </p:cNvPicPr>
            <p:nvPr/>
          </p:nvPicPr>
          <p:blipFill>
            <a:blip r:embed="rId3" cstate="screen"/>
            <a:srcRect t="33333" r="69695"/>
            <a:stretch>
              <a:fillRect/>
            </a:stretch>
          </p:blipFill>
          <p:spPr>
            <a:xfrm>
              <a:off x="5486400" y="2286000"/>
              <a:ext cx="1295400" cy="4572000"/>
            </a:xfrm>
            <a:prstGeom prst="rect">
              <a:avLst/>
            </a:prstGeom>
          </p:spPr>
        </p:pic>
        <p:pic>
          <p:nvPicPr>
            <p:cNvPr id="7" name="Picture 6" descr="IMG_0007.jpg"/>
            <p:cNvPicPr>
              <a:picLocks noChangeAspect="1"/>
            </p:cNvPicPr>
            <p:nvPr/>
          </p:nvPicPr>
          <p:blipFill>
            <a:blip r:embed="rId4" cstate="screen"/>
            <a:srcRect t="33333"/>
            <a:stretch>
              <a:fillRect/>
            </a:stretch>
          </p:blipFill>
          <p:spPr>
            <a:xfrm>
              <a:off x="228600" y="2286000"/>
              <a:ext cx="5257800" cy="4572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34290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Hadean </a:t>
            </a:r>
          </a:p>
          <a:p>
            <a:pPr algn="ctr"/>
            <a:r>
              <a:rPr lang="en-US" sz="2800" dirty="0" smtClean="0"/>
              <a:t>4.6-3.7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brief history</a:t>
            </a:r>
            <a:br>
              <a:rPr lang="en-US" dirty="0" smtClean="0"/>
            </a:br>
            <a:r>
              <a:rPr lang="en-US" dirty="0" smtClean="0"/>
              <a:t>of the earth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048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Archean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3.7-2.5 </a:t>
            </a:r>
            <a:r>
              <a:rPr lang="en-US" sz="2800" b="1" dirty="0" err="1" smtClean="0"/>
              <a:t>bya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2895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Proterozoic</a:t>
            </a:r>
            <a:r>
              <a:rPr lang="en-US" sz="2800" dirty="0" smtClean="0"/>
              <a:t> 2.5-0.7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2514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Phanerozoic</a:t>
            </a:r>
            <a:r>
              <a:rPr lang="en-US" sz="2800" dirty="0" smtClean="0"/>
              <a:t> 0.7 </a:t>
            </a:r>
            <a:r>
              <a:rPr lang="en-US" sz="2800" dirty="0" err="1" smtClean="0"/>
              <a:t>bya</a:t>
            </a:r>
            <a:r>
              <a:rPr lang="en-US" sz="2800" dirty="0" smtClean="0"/>
              <a:t> - present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http://www.scielo.br/img/revistas/bdj/v17n4/v17a06f02.jpg"/>
          <p:cNvPicPr>
            <a:picLocks noChangeAspect="1" noChangeArrowheads="1"/>
          </p:cNvPicPr>
          <p:nvPr/>
        </p:nvPicPr>
        <p:blipFill>
          <a:blip r:embed="rId3" cstate="print"/>
          <a:srcRect r="32611" b="17308"/>
          <a:stretch>
            <a:fillRect/>
          </a:stretch>
        </p:blipFill>
        <p:spPr bwMode="auto">
          <a:xfrm>
            <a:off x="3479024" y="2971800"/>
            <a:ext cx="5679669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stromatolites at Shark 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72" y="0"/>
            <a:ext cx="4778828" cy="3122169"/>
          </a:xfrm>
          <a:prstGeom prst="rect">
            <a:avLst/>
          </a:prstGeom>
          <a:noFill/>
        </p:spPr>
      </p:pic>
      <p:pic>
        <p:nvPicPr>
          <p:cNvPr id="48134" name="Picture 6" descr="http://athene.as.arizona.edu/~lclose/teaching/images/early_bacteria.gif"/>
          <p:cNvPicPr>
            <a:picLocks noChangeAspect="1" noChangeArrowheads="1"/>
          </p:cNvPicPr>
          <p:nvPr/>
        </p:nvPicPr>
        <p:blipFill>
          <a:blip r:embed="rId5" cstate="print"/>
          <a:srcRect l="22459"/>
          <a:stretch>
            <a:fillRect/>
          </a:stretch>
        </p:blipFill>
        <p:spPr bwMode="auto">
          <a:xfrm>
            <a:off x="0" y="2971800"/>
            <a:ext cx="3559637" cy="3886200"/>
          </a:xfrm>
          <a:prstGeom prst="rect">
            <a:avLst/>
          </a:prstGeom>
          <a:noFill/>
        </p:spPr>
      </p:pic>
      <p:pic>
        <p:nvPicPr>
          <p:cNvPr id="48132" name="Picture 4" descr="cross section of fossil stromatolit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419600" cy="3127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228600" y="2286000"/>
            <a:chExt cx="6553200" cy="4572000"/>
          </a:xfrm>
        </p:grpSpPr>
        <p:pic>
          <p:nvPicPr>
            <p:cNvPr id="6" name="Picture 5" descr="IMG_0008.jpg"/>
            <p:cNvPicPr>
              <a:picLocks noChangeAspect="1"/>
            </p:cNvPicPr>
            <p:nvPr/>
          </p:nvPicPr>
          <p:blipFill>
            <a:blip r:embed="rId3" cstate="screen"/>
            <a:srcRect t="33333" r="69695"/>
            <a:stretch>
              <a:fillRect/>
            </a:stretch>
          </p:blipFill>
          <p:spPr>
            <a:xfrm>
              <a:off x="5486400" y="2286000"/>
              <a:ext cx="1295400" cy="4572000"/>
            </a:xfrm>
            <a:prstGeom prst="rect">
              <a:avLst/>
            </a:prstGeom>
          </p:spPr>
        </p:pic>
        <p:pic>
          <p:nvPicPr>
            <p:cNvPr id="7" name="Picture 6" descr="IMG_0007.jpg"/>
            <p:cNvPicPr>
              <a:picLocks noChangeAspect="1"/>
            </p:cNvPicPr>
            <p:nvPr/>
          </p:nvPicPr>
          <p:blipFill>
            <a:blip r:embed="rId4" cstate="screen"/>
            <a:srcRect t="33333"/>
            <a:stretch>
              <a:fillRect/>
            </a:stretch>
          </p:blipFill>
          <p:spPr>
            <a:xfrm>
              <a:off x="228600" y="2286000"/>
              <a:ext cx="5257800" cy="4572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34290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Hadean </a:t>
            </a:r>
          </a:p>
          <a:p>
            <a:pPr algn="ctr"/>
            <a:r>
              <a:rPr lang="en-US" sz="2800" dirty="0" smtClean="0"/>
              <a:t>4.6-3.7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brief history</a:t>
            </a:r>
            <a:br>
              <a:rPr lang="en-US" dirty="0" smtClean="0"/>
            </a:br>
            <a:r>
              <a:rPr lang="en-US" dirty="0" smtClean="0"/>
              <a:t>of the earth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048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Archean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3.7-2.5 </a:t>
            </a:r>
            <a:r>
              <a:rPr lang="en-US" sz="2800" dirty="0" err="1" smtClean="0"/>
              <a:t>bya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2895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Proterozoic</a:t>
            </a:r>
            <a:r>
              <a:rPr lang="en-US" sz="2800" b="1" dirty="0" smtClean="0"/>
              <a:t> 2.5-0.7 </a:t>
            </a:r>
            <a:r>
              <a:rPr lang="en-US" sz="2800" b="1" dirty="0" err="1" smtClean="0"/>
              <a:t>bya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2514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Phanerozoic</a:t>
            </a:r>
            <a:r>
              <a:rPr lang="en-US" sz="2800" dirty="0" smtClean="0"/>
              <a:t> 0.7 </a:t>
            </a:r>
            <a:r>
              <a:rPr lang="en-US" sz="2800" dirty="0" err="1" smtClean="0"/>
              <a:t>bya</a:t>
            </a:r>
            <a:r>
              <a:rPr lang="en-US" sz="2800" dirty="0" smtClean="0"/>
              <a:t> - present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1381</Words>
  <Application>Microsoft Office PowerPoint</Application>
  <PresentationFormat>On-screen Show (4:3)</PresentationFormat>
  <Paragraphs>259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Global biological change: The first 4.6 billion years</vt:lpstr>
      <vt:lpstr>Slide 2</vt:lpstr>
      <vt:lpstr>Slide 3</vt:lpstr>
      <vt:lpstr>Slide 4</vt:lpstr>
      <vt:lpstr>Evolution of the biosphere</vt:lpstr>
      <vt:lpstr>Life’s beginnings on earth</vt:lpstr>
      <vt:lpstr>A brief history of the earth</vt:lpstr>
      <vt:lpstr>Slide 8</vt:lpstr>
      <vt:lpstr>A brief history of the earth</vt:lpstr>
      <vt:lpstr>Slide 10</vt:lpstr>
      <vt:lpstr>A brief history of the earth</vt:lpstr>
      <vt:lpstr>Slide 12</vt:lpstr>
      <vt:lpstr>Slide 13</vt:lpstr>
      <vt:lpstr>Slide 14</vt:lpstr>
      <vt:lpstr>Ecosystems</vt:lpstr>
      <vt:lpstr>Terrestrial biomes of the world</vt:lpstr>
      <vt:lpstr>What is in a sample of Air?</vt:lpstr>
      <vt:lpstr>Slide 18</vt:lpstr>
      <vt:lpstr>What is in a sample of Ocean?</vt:lpstr>
      <vt:lpstr>Global distribution of Chlorophyll</vt:lpstr>
      <vt:lpstr>What is in a sample of Soil?</vt:lpstr>
      <vt:lpstr>Slide 22</vt:lpstr>
      <vt:lpstr>Entering the Anthropocene</vt:lpstr>
      <vt:lpstr>Slide 24</vt:lpstr>
      <vt:lpstr>Slide 25</vt:lpstr>
      <vt:lpstr>Pop Quiz</vt:lpstr>
      <vt:lpstr>Introduction to Google Docs</vt:lpstr>
      <vt:lpstr>Homework for Tuesday</vt:lpstr>
      <vt:lpstr>The End</vt:lpstr>
    </vt:vector>
  </TitlesOfParts>
  <Company>Anne Neesby Piano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Neesby</dc:creator>
  <cp:lastModifiedBy>David</cp:lastModifiedBy>
  <cp:revision>82</cp:revision>
  <dcterms:created xsi:type="dcterms:W3CDTF">2009-06-21T02:47:05Z</dcterms:created>
  <dcterms:modified xsi:type="dcterms:W3CDTF">2009-06-29T23:51:21Z</dcterms:modified>
</cp:coreProperties>
</file>